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42_89EB5848.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53"/>
  </p:notesMasterIdLst>
  <p:handoutMasterIdLst>
    <p:handoutMasterId r:id="rId54"/>
  </p:handoutMasterIdLst>
  <p:sldIdLst>
    <p:sldId id="256" r:id="rId6"/>
    <p:sldId id="267" r:id="rId7"/>
    <p:sldId id="290" r:id="rId8"/>
    <p:sldId id="327" r:id="rId9"/>
    <p:sldId id="306" r:id="rId10"/>
    <p:sldId id="328" r:id="rId11"/>
    <p:sldId id="292" r:id="rId12"/>
    <p:sldId id="289" r:id="rId13"/>
    <p:sldId id="344" r:id="rId14"/>
    <p:sldId id="305" r:id="rId15"/>
    <p:sldId id="326" r:id="rId16"/>
    <p:sldId id="268" r:id="rId17"/>
    <p:sldId id="283" r:id="rId18"/>
    <p:sldId id="322" r:id="rId19"/>
    <p:sldId id="321" r:id="rId20"/>
    <p:sldId id="294" r:id="rId21"/>
    <p:sldId id="284" r:id="rId22"/>
    <p:sldId id="293" r:id="rId23"/>
    <p:sldId id="295" r:id="rId24"/>
    <p:sldId id="296" r:id="rId25"/>
    <p:sldId id="308" r:id="rId26"/>
    <p:sldId id="345" r:id="rId27"/>
    <p:sldId id="298" r:id="rId28"/>
    <p:sldId id="299" r:id="rId29"/>
    <p:sldId id="300" r:id="rId30"/>
    <p:sldId id="301" r:id="rId31"/>
    <p:sldId id="297" r:id="rId32"/>
    <p:sldId id="323" r:id="rId33"/>
    <p:sldId id="302" r:id="rId34"/>
    <p:sldId id="324" r:id="rId35"/>
    <p:sldId id="303" r:id="rId36"/>
    <p:sldId id="304" r:id="rId37"/>
    <p:sldId id="309" r:id="rId38"/>
    <p:sldId id="310" r:id="rId39"/>
    <p:sldId id="311" r:id="rId40"/>
    <p:sldId id="312" r:id="rId41"/>
    <p:sldId id="313" r:id="rId42"/>
    <p:sldId id="314" r:id="rId43"/>
    <p:sldId id="315" r:id="rId44"/>
    <p:sldId id="319" r:id="rId45"/>
    <p:sldId id="320" r:id="rId46"/>
    <p:sldId id="278" r:id="rId47"/>
    <p:sldId id="280" r:id="rId48"/>
    <p:sldId id="316" r:id="rId49"/>
    <p:sldId id="318" r:id="rId50"/>
    <p:sldId id="330" r:id="rId51"/>
    <p:sldId id="273" r:id="rId5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0C3EA1-4802-6F83-FF26-A8A3A773991A}" name="Heijligers, Bram" initials="HB" userId="S::heijligers.b@buas.nl::5cef929d-ecf9-4fca-bf12-bc5ee065fc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86450"/>
  </p:normalViewPr>
  <p:slideViewPr>
    <p:cSldViewPr snapToGrid="0" snapToObjects="1">
      <p:cViewPr varScale="1">
        <p:scale>
          <a:sx n="145" d="100"/>
          <a:sy n="145" d="100"/>
        </p:scale>
        <p:origin x="298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omments/modernComment_142_89EB5848.xml><?xml version="1.0" encoding="utf-8"?>
<p188:cmLst xmlns:a="http://schemas.openxmlformats.org/drawingml/2006/main" xmlns:r="http://schemas.openxmlformats.org/officeDocument/2006/relationships" xmlns:p188="http://schemas.microsoft.com/office/powerpoint/2018/8/main">
  <p188:cm id="{C18581B5-BC8D-461B-A583-A23D7B5B7BED}" authorId="{340C3EA1-4802-6F83-FF26-A8A3A773991A}" created="2023-03-28T12:03:21.563">
    <ac:deMkLst xmlns:ac="http://schemas.microsoft.com/office/drawing/2013/main/command">
      <pc:docMk xmlns:pc="http://schemas.microsoft.com/office/powerpoint/2013/main/command"/>
      <pc:sldMk xmlns:pc="http://schemas.microsoft.com/office/powerpoint/2013/main/command" cId="2313902152" sldId="322"/>
      <ac:picMk id="6" creationId="{57921011-BBB1-4816-9D90-F8818603406C}"/>
    </ac:deMkLst>
    <p188:txBody>
      <a:bodyPr/>
      <a:lstStyle/>
      <a:p>
        <a:r>
          <a:rPr lang="en-GB"/>
          <a:t>Link is dead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28-3-2023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28-3-2023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baseline="0" dirty="0">
                <a:solidFill>
                  <a:srgbClr val="5B5854"/>
                </a:solidFill>
                <a:latin typeface="Avenir-Medium"/>
              </a:rPr>
              <a:t>Goals</a:t>
            </a:r>
            <a:r>
              <a:rPr lang="en-NL" sz="1800" b="0" i="0" u="none" strike="noStrike" baseline="0" dirty="0">
                <a:solidFill>
                  <a:srgbClr val="5B5854"/>
                </a:solidFill>
                <a:latin typeface="Avenir-Medium"/>
              </a:rPr>
              <a:t>:</a:t>
            </a: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images are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in the picture;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pixels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belong to which image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endParaRPr lang="en-NL" sz="1800" b="0" i="0" u="none" strike="noStrike" baseline="0" dirty="0">
              <a:solidFill>
                <a:srgbClr val="5B5854"/>
              </a:solidFill>
              <a:latin typeface="Avenir-Medium"/>
            </a:endParaRPr>
          </a:p>
          <a:p>
            <a:pPr marL="0" indent="0" algn="l">
              <a:buFont typeface="Arial" panose="020B0604020202020204" pitchFamily="34" charset="0"/>
              <a:buNone/>
            </a:pPr>
            <a:r>
              <a:rPr lang="en-GB" sz="1800" b="0" i="0" u="none" strike="noStrike" baseline="0" dirty="0">
                <a:solidFill>
                  <a:srgbClr val="5B5854"/>
                </a:solidFill>
                <a:latin typeface="Avenir-Medium"/>
              </a:rPr>
              <a:t>Two players: Peek and Boom</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initially sees nothing</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gets an image that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is labelled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Must make Peek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 as quickly as possible</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clicks on a small</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circular area</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Peeks sees small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revealed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tries to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which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Boom clicks on, we know</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which area of the picture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correspond to certain</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words</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when Peek</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guesses correctly, we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know what are the most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“salient” parts of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image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41</a:t>
            </a:fld>
            <a:endParaRPr lang="nl-NL"/>
          </a:p>
        </p:txBody>
      </p:sp>
    </p:spTree>
    <p:extLst>
      <p:ext uri="{BB962C8B-B14F-4D97-AF65-F5344CB8AC3E}">
        <p14:creationId xmlns:p14="http://schemas.microsoft.com/office/powerpoint/2010/main" val="1309855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45</a:t>
            </a:fld>
            <a:endParaRPr lang="nl-NL"/>
          </a:p>
        </p:txBody>
      </p:sp>
    </p:spTree>
    <p:extLst>
      <p:ext uri="{BB962C8B-B14F-4D97-AF65-F5344CB8AC3E}">
        <p14:creationId xmlns:p14="http://schemas.microsoft.com/office/powerpoint/2010/main" val="109667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r>
              <a:rPr lang="en-NL" dirty="0"/>
              <a:t>/brain</a:t>
            </a:r>
            <a:r>
              <a:rPr lang="en-GB" dirty="0"/>
              <a:t>?</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What are the implications Extended Mind Theory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Network-Enabled Cognition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cognition?</a:t>
            </a:r>
          </a:p>
          <a:p>
            <a:pPr marL="171450" indent="-171450">
              <a:buFont typeface="Arial" panose="020B0604020202020204" pitchFamily="34" charset="0"/>
              <a:buChar char="•"/>
            </a:pPr>
            <a:r>
              <a:rPr lang="en-GB" dirty="0"/>
              <a:t>What is the difference between the Extended Mind Theory  and the </a:t>
            </a:r>
            <a:r>
              <a:rPr lang="en-NL" dirty="0"/>
              <a:t>network-enabled cognition</a:t>
            </a:r>
            <a:r>
              <a:rPr lang="en-GB" dirty="0"/>
              <a:t>?</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What are the implications </a:t>
            </a:r>
            <a:r>
              <a:rPr lang="en-NL" dirty="0"/>
              <a:t>of </a:t>
            </a:r>
            <a:r>
              <a:rPr lang="en-GB" dirty="0"/>
              <a:t>Network-Enabled Cognition</a:t>
            </a:r>
            <a:r>
              <a:rPr lang="en-NL" dirty="0"/>
              <a:t> </a:t>
            </a:r>
            <a:r>
              <a:rPr lang="en-GB" dirty="0"/>
              <a:t>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a:t>
            </a:r>
            <a:r>
              <a:rPr lang="en-NL" dirty="0"/>
              <a:t>the mind</a:t>
            </a:r>
            <a:r>
              <a:rPr lang="en-GB" dirty="0"/>
              <a:t>?</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a:t>
            </a:r>
            <a:r>
              <a:rPr lang="en-NL" b="0" i="0" dirty="0">
                <a:solidFill>
                  <a:srgbClr val="292929"/>
                </a:solidFill>
                <a:effectLst/>
                <a:latin typeface="charter"/>
              </a:rPr>
              <a:t>Machine or deep </a:t>
            </a:r>
            <a:r>
              <a:rPr lang="en-NL" b="0" i="0" dirty="0" err="1">
                <a:solidFill>
                  <a:srgbClr val="292929"/>
                </a:solidFill>
                <a:effectLst/>
                <a:latin typeface="charter"/>
              </a:rPr>
              <a:t>learining</a:t>
            </a:r>
            <a:r>
              <a:rPr lang="en-NL" b="0" i="0" dirty="0">
                <a:solidFill>
                  <a:srgbClr val="292929"/>
                </a:solidFill>
                <a:effectLst/>
                <a:latin typeface="charter"/>
              </a:rPr>
              <a:t> is</a:t>
            </a:r>
            <a:r>
              <a:rPr lang="en-US" b="0" i="0" dirty="0">
                <a:solidFill>
                  <a:srgbClr val="292929"/>
                </a:solidFill>
                <a:effectLst/>
                <a:latin typeface="charter"/>
              </a:rPr>
              <a:t> a powerful tool for creating personalized and dynamic experiences, and it’s already driving everything from Netflix recommendations to autonomous cars. But as more and more experiences are built with ML, it’s clear that UX</a:t>
            </a:r>
            <a:r>
              <a:rPr lang="en-NL" b="0" i="0" dirty="0">
                <a:solidFill>
                  <a:srgbClr val="292929"/>
                </a:solidFill>
                <a:effectLst/>
                <a:latin typeface="charter"/>
              </a:rPr>
              <a:t> designers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NL" b="1" i="0" dirty="0">
              <a:solidFill>
                <a:srgbClr val="292929"/>
              </a:solidFill>
              <a:effectLst/>
              <a:latin typeface="charter"/>
            </a:endParaRPr>
          </a:p>
          <a:p>
            <a:r>
              <a:rPr lang="en-NL" b="0" i="0" dirty="0">
                <a:solidFill>
                  <a:srgbClr val="292929"/>
                </a:solidFill>
                <a:effectLst/>
                <a:latin typeface="charter"/>
              </a:rPr>
              <a:t>How is HCAI distinct from human-computer interaction?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i="0" dirty="0">
                <a:solidFill>
                  <a:srgbClr val="222222"/>
                </a:solidFill>
                <a:effectLst/>
                <a:latin typeface="Arial" panose="020B0604020202020204" pitchFamily="34" charset="0"/>
              </a:rPr>
              <a:t>J</a:t>
            </a:r>
            <a:r>
              <a:rPr lang="en-GB" b="0" i="0" dirty="0" err="1">
                <a:solidFill>
                  <a:srgbClr val="222222"/>
                </a:solidFill>
                <a:effectLst/>
                <a:latin typeface="Arial" panose="020B0604020202020204" pitchFamily="34" charset="0"/>
              </a:rPr>
              <a:t>ust</a:t>
            </a:r>
            <a:r>
              <a:rPr lang="en-GB" b="0" i="0" dirty="0">
                <a:solidFill>
                  <a:srgbClr val="222222"/>
                </a:solidFill>
                <a:effectLst/>
                <a:latin typeface="Arial" panose="020B0604020202020204" pitchFamily="34" charset="0"/>
              </a:rPr>
              <a:t> imagine of how crazy it’d be to actually explain something like the UI in Minority Report to users: Here, just extend your arm out, wait two seconds, grasp at thin air, then fling wildly to the right while rotating your hand counter-clockwise. It’s easy! Almost every sci-fi UI is guilty of something similar; as if the complexity of an interaction model needs to keep pace with the complexity of the system it’s driving.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14</a:t>
            </a:fld>
            <a:endParaRPr lang="nl-NL"/>
          </a:p>
        </p:txBody>
      </p:sp>
    </p:spTree>
    <p:extLst>
      <p:ext uri="{BB962C8B-B14F-4D97-AF65-F5344CB8AC3E}">
        <p14:creationId xmlns:p14="http://schemas.microsoft.com/office/powerpoint/2010/main" val="3313158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19</a:t>
            </a:fld>
            <a:endParaRPr lang="nl-NL"/>
          </a:p>
        </p:txBody>
      </p:sp>
    </p:spTree>
    <p:extLst>
      <p:ext uri="{BB962C8B-B14F-4D97-AF65-F5344CB8AC3E}">
        <p14:creationId xmlns:p14="http://schemas.microsoft.com/office/powerpoint/2010/main" val="336958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Google Sans Text"/>
              </a:rPr>
              <a:t>Every facet of ML is fueled and mediated by human judgement; from the idea to develop a model in the first place, to the sources of data chosen to train from, to the sample data itself and the methods and labels used to describe it, all the way to the success criteria for the aforementioned wrongness and rightness. </a:t>
            </a:r>
            <a:r>
              <a:rPr lang="en-US" b="0" i="0">
                <a:solidFill>
                  <a:srgbClr val="424242"/>
                </a:solidFill>
                <a:effectLst/>
                <a:latin typeface="Google Sans Text"/>
              </a:rPr>
              <a:t>Suffice to say, the UX axiom “you are not the user” is more important than ever.</a:t>
            </a:r>
            <a:endParaRPr lang="en-US"/>
          </a:p>
        </p:txBody>
      </p:sp>
      <p:sp>
        <p:nvSpPr>
          <p:cNvPr id="4" name="Slide Number Placeholder 3"/>
          <p:cNvSpPr>
            <a:spLocks noGrp="1"/>
          </p:cNvSpPr>
          <p:nvPr>
            <p:ph type="sldNum" sz="quarter" idx="5"/>
          </p:nvPr>
        </p:nvSpPr>
        <p:spPr/>
        <p:txBody>
          <a:bodyPr/>
          <a:lstStyle/>
          <a:p>
            <a:fld id="{28FC5874-2264-DB45-A455-DDA96B8CCAE6}" type="slidenum">
              <a:rPr lang="nl-NL" smtClean="0"/>
              <a:t>24</a:t>
            </a:fld>
            <a:endParaRPr lang="nl-NL"/>
          </a:p>
        </p:txBody>
      </p:sp>
    </p:spTree>
    <p:extLst>
      <p:ext uri="{BB962C8B-B14F-4D97-AF65-F5344CB8AC3E}">
        <p14:creationId xmlns:p14="http://schemas.microsoft.com/office/powerpoint/2010/main" val="2997934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32</a:t>
            </a:fld>
            <a:endParaRPr lang="nl-NL"/>
          </a:p>
        </p:txBody>
      </p:sp>
    </p:spTree>
    <p:extLst>
      <p:ext uri="{BB962C8B-B14F-4D97-AF65-F5344CB8AC3E}">
        <p14:creationId xmlns:p14="http://schemas.microsoft.com/office/powerpoint/2010/main" val="538880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531464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1753596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28 maart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28 maart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28 maart 2023</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 id="2147483751" r:id="rId16"/>
    <p:sldLayoutId id="2147483752" r:id="rId1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28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19.xml"/><Relationship Id="rId1" Type="http://schemas.openxmlformats.org/officeDocument/2006/relationships/video" Target="https://www.youtube.com/embed/INswqAZCuqs?start=208&amp;feature=oembe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video" Target="https://www.youtube.com/embed/NwVBzx0LMNQ?start=83&amp;feature=oembed" TargetMode="External"/><Relationship Id="rId6" Type="http://schemas.openxmlformats.org/officeDocument/2006/relationships/image" Target="../media/image37.jpeg"/><Relationship Id="rId5" Type="http://schemas.openxmlformats.org/officeDocument/2006/relationships/image" Target="../media/image36.jpeg"/><Relationship Id="rId4" Type="http://schemas.microsoft.com/office/2018/10/relationships/comments" Target="../comments/modernComment_142_89EB58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pair.withgoogle.com/" TargetMode="External"/><Relationship Id="rId2" Type="http://schemas.openxmlformats.org/officeDocument/2006/relationships/hyperlink" Target="https://adsai.buas.nl/Study%20Content/Human-Centered%20Artificial%20Intelligence/Interaction_Information_Processing_Fundamentals.html" TargetMode="External"/><Relationship Id="rId1" Type="http://schemas.openxmlformats.org/officeDocument/2006/relationships/slideLayout" Target="../slideLayouts/slideLayout20.xml"/><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google-design/human-centered-machine-learning-a770d10562cd" TargetMode="External"/><Relationship Id="rId2" Type="http://schemas.openxmlformats.org/officeDocument/2006/relationships/image" Target="../media/image43.jpeg"/><Relationship Id="rId1" Type="http://schemas.openxmlformats.org/officeDocument/2006/relationships/slideLayout" Target="../slideLayouts/slideLayout23.xml"/><Relationship Id="rId5" Type="http://schemas.openxmlformats.org/officeDocument/2006/relationships/hyperlink" Target="https://design.google/library/designing-and-learning-teachable-machine/" TargetMode="External"/><Relationship Id="rId4" Type="http://schemas.openxmlformats.org/officeDocument/2006/relationships/hyperlink" Target="https://design.google/library/ux-a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0.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3.gif"/><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hyperlink" Target="https://github.com/BredaUniversityADSAI/ADS-AI/blob/fc3a4a1255238cd663b753bf4445b23e06a428c2/docs/Study%20Content/Human-Centered%20Artificial%20Intelligence/Assets/Crowdsourcing%20Fundamentals%20Definition%20and%20Typology.pdf" TargetMode="External"/><Relationship Id="rId5" Type="http://schemas.openxmlformats.org/officeDocument/2006/relationships/hyperlink" Target="https://github.com/BredaUniversityADSAI/ADS-AI/blob/fc3a4a1255238cd663b753bf4445b23e06a428c2/docs/Study%20Content/Human-Centered%20Artificial%20Intelligence/Assets/Megastudies,%20crowdsourcing,%20and%20large%20datasets%20in%20psycholinguistics%20-%20An%20overview%20of%20recent%20developments.pdf" TargetMode="External"/><Relationship Id="rId4" Type="http://schemas.openxmlformats.org/officeDocument/2006/relationships/hyperlink" Target="https://github.com/BredaUniversityADSAI/ADS-AI/blob/fc3a4a1255238cd663b753bf4445b23e06a428c2/docs/Study%20Content/Human-Centered%20Artificial%20Intelligence/Assets/integrated%20crowdsourcing%20definition.pdf"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BredaUniversityADSAI/ADS-AI/blob/411aa6410bda2a903d2810d84d67d4fc2eea65fe/docs/Study%20Content/Human-Centered%20Artificial%20Intelligence/Assets/Ahn2003_Chapter_CAPTCHAUsingHardAIProblemsForS.pdf" TargetMode="Externa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ted.com/talks/luis_von_ahn_massive_scale_online_collaboration?language=en" TargetMode="External"/><Relationship Id="rId1" Type="http://schemas.openxmlformats.org/officeDocument/2006/relationships/slideLayout" Target="../slideLayouts/slideLayout20.xml"/><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hyperlink" Target="https://github.com/BredaUniversityADSAI/ADS-AI/blob/fc3a4a1255238cd663b753bf4445b23e06a428c2/docs/Study%20Content/Human-Centered%20Artificial%20Intelligence/Assets/Peekaboom.pdf" TargetMode="External"/><Relationship Id="rId4" Type="http://schemas.openxmlformats.org/officeDocument/2006/relationships/image" Target="../media/image63.jpg"/></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19.xml"/><Relationship Id="rId1" Type="http://schemas.openxmlformats.org/officeDocument/2006/relationships/video" Target="https://www.youtube.com/embed/T2qQGqZxkD0?feature=oembed" TargetMode="External"/><Relationship Id="rId5" Type="http://schemas.openxmlformats.org/officeDocument/2006/relationships/image" Target="../media/image36.jpeg"/><Relationship Id="rId4" Type="http://schemas.openxmlformats.org/officeDocument/2006/relationships/hyperlink" Target="https://teachablemachine.withgoogle.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65.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s://github.com/BredaUniversityADSAI/ADS-AI/blob/411aa6410bda2a903d2810d84d67d4fc2eea65fe/docs/Study%20Content/Human-Centered%20Artificial%20Intelligence/Assets/The%20Quantified%20Self%20-%20Fundamental%20Disruption%20in%20Big%20Data%20Science%20and%20Biological%20Discovery.pdf" TargetMode="External"/><Relationship Id="rId1" Type="http://schemas.openxmlformats.org/officeDocument/2006/relationships/slideLayout" Target="../slideLayouts/slideLayout20.xml"/><Relationship Id="rId6" Type="http://schemas.openxmlformats.org/officeDocument/2006/relationships/image" Target="../media/image36.jpeg"/><Relationship Id="rId5" Type="http://schemas.openxmlformats.org/officeDocument/2006/relationships/image" Target="../media/image68.jpeg"/><Relationship Id="rId4" Type="http://schemas.openxmlformats.org/officeDocument/2006/relationships/image" Target="../media/image67.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Fundamentals &amp; </a:t>
            </a:r>
            <a:r>
              <a:rPr lang="en-US" dirty="0"/>
              <a:t>Applications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3BBB0-C6BF-466C-B8EF-CC12ABA2AAEC}"/>
              </a:ext>
            </a:extLst>
          </p:cNvPr>
          <p:cNvSpPr>
            <a:spLocks noGrp="1"/>
          </p:cNvSpPr>
          <p:nvPr>
            <p:ph type="body" sz="quarter" idx="14"/>
          </p:nvPr>
        </p:nvSpPr>
        <p:spPr/>
        <p:txBody>
          <a:bodyPr/>
          <a:lstStyle/>
          <a:p>
            <a:r>
              <a:rPr lang="en-US" dirty="0"/>
              <a:t>Fundamental &amp; Practices</a:t>
            </a:r>
          </a:p>
        </p:txBody>
      </p:sp>
      <p:sp>
        <p:nvSpPr>
          <p:cNvPr id="3" name="Title 2">
            <a:extLst>
              <a:ext uri="{FF2B5EF4-FFF2-40B4-BE49-F238E27FC236}">
                <a16:creationId xmlns:a16="http://schemas.microsoft.com/office/drawing/2014/main" id="{44073D61-865D-45F8-8C88-C2DD209C9908}"/>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84264D42-8F6E-4FC8-A89B-CC32D603B33B}"/>
              </a:ext>
            </a:extLst>
          </p:cNvPr>
          <p:cNvSpPr>
            <a:spLocks noGrp="1"/>
          </p:cNvSpPr>
          <p:nvPr>
            <p:ph type="sldNum" sz="quarter" idx="12"/>
          </p:nvPr>
        </p:nvSpPr>
        <p:spPr/>
        <p:txBody>
          <a:bodyPr/>
          <a:lstStyle/>
          <a:p>
            <a:fld id="{AA6C878E-6624-8940-965B-E61AF946BCDB}" type="slidenum">
              <a:rPr lang="nl-NL" smtClean="0"/>
              <a:t>10</a:t>
            </a:fld>
            <a:endParaRPr lang="nl-NL"/>
          </a:p>
        </p:txBody>
      </p:sp>
    </p:spTree>
    <p:extLst>
      <p:ext uri="{BB962C8B-B14F-4D97-AF65-F5344CB8AC3E}">
        <p14:creationId xmlns:p14="http://schemas.microsoft.com/office/powerpoint/2010/main" val="1295320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768BA0-2ADB-6459-2DF6-686A635EC6EB}"/>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4" name="Title 3">
            <a:extLst>
              <a:ext uri="{FF2B5EF4-FFF2-40B4-BE49-F238E27FC236}">
                <a16:creationId xmlns:a16="http://schemas.microsoft.com/office/drawing/2014/main" id="{DA57E29A-5C29-BF1B-157E-6727CC872316}"/>
              </a:ext>
            </a:extLst>
          </p:cNvPr>
          <p:cNvSpPr>
            <a:spLocks noGrp="1"/>
          </p:cNvSpPr>
          <p:nvPr>
            <p:ph type="title"/>
          </p:nvPr>
        </p:nvSpPr>
        <p:spPr/>
        <p:txBody>
          <a:bodyPr/>
          <a:lstStyle/>
          <a:p>
            <a:r>
              <a:rPr lang="en-US" b="0" i="0" dirty="0">
                <a:solidFill>
                  <a:schemeClr val="tx1"/>
                </a:solidFill>
                <a:effectLst/>
                <a:latin typeface="Google Sans"/>
              </a:rPr>
              <a:t>Anthropomorphism</a:t>
            </a:r>
            <a:endParaRPr lang="en-GB" dirty="0">
              <a:solidFill>
                <a:schemeClr val="tx1"/>
              </a:solidFill>
            </a:endParaRPr>
          </a:p>
        </p:txBody>
      </p:sp>
      <p:pic>
        <p:nvPicPr>
          <p:cNvPr id="5" name="Online Media 3" title="Micha Wertheim | De Avondshow met Arjen Lubach (S3)">
            <a:hlinkClick r:id="" action="ppaction://media"/>
            <a:extLst>
              <a:ext uri="{FF2B5EF4-FFF2-40B4-BE49-F238E27FC236}">
                <a16:creationId xmlns:a16="http://schemas.microsoft.com/office/drawing/2014/main" id="{64820560-62A9-E897-DFDD-6CB86D955E12}"/>
              </a:ext>
            </a:extLst>
          </p:cNvPr>
          <p:cNvPicPr>
            <a:picLocks noRot="1" noChangeAspect="1"/>
          </p:cNvPicPr>
          <p:nvPr>
            <a:videoFile r:link="rId1"/>
          </p:nvPr>
        </p:nvPicPr>
        <p:blipFill>
          <a:blip r:embed="rId3"/>
          <a:stretch>
            <a:fillRect/>
          </a:stretch>
        </p:blipFill>
        <p:spPr>
          <a:xfrm>
            <a:off x="1552506" y="1412518"/>
            <a:ext cx="8190130" cy="4627423"/>
          </a:xfrm>
          <a:prstGeom prst="rect">
            <a:avLst/>
          </a:prstGeom>
        </p:spPr>
      </p:pic>
    </p:spTree>
    <p:extLst>
      <p:ext uri="{BB962C8B-B14F-4D97-AF65-F5344CB8AC3E}">
        <p14:creationId xmlns:p14="http://schemas.microsoft.com/office/powerpoint/2010/main" val="5050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1" y="1828840"/>
            <a:ext cx="11245409" cy="4154984"/>
          </a:xfrm>
        </p:spPr>
        <p:txBody>
          <a:bodyPr/>
          <a:lstStyle/>
          <a:p>
            <a:r>
              <a:rPr lang="en-US" b="1" dirty="0"/>
              <a:t>Context dependent</a:t>
            </a:r>
            <a:r>
              <a:rPr lang="en-US" dirty="0"/>
              <a:t>; all experiences are, AI responds to the environment</a:t>
            </a:r>
          </a:p>
          <a:p>
            <a:r>
              <a:rPr lang="en-US" b="1" dirty="0"/>
              <a:t>AI is there to help</a:t>
            </a:r>
            <a:r>
              <a:rPr lang="en-US" dirty="0"/>
              <a:t> you; like a side-kick, so in the eyes of a user AI:</a:t>
            </a:r>
          </a:p>
          <a:p>
            <a:pPr lvl="1"/>
            <a:r>
              <a:rPr lang="en-US" dirty="0"/>
              <a:t>can:</a:t>
            </a:r>
          </a:p>
          <a:p>
            <a:pPr lvl="2"/>
            <a:r>
              <a:rPr lang="en-US" sz="1600" dirty="0"/>
              <a:t>Self-learn</a:t>
            </a:r>
            <a:r>
              <a:rPr lang="en-NL" sz="1600" dirty="0"/>
              <a:t>;</a:t>
            </a:r>
            <a:endParaRPr lang="en-US" sz="1600" dirty="0"/>
          </a:p>
          <a:p>
            <a:pPr lvl="2"/>
            <a:r>
              <a:rPr lang="en-US" sz="1600" dirty="0"/>
              <a:t>Anticipate</a:t>
            </a:r>
            <a:r>
              <a:rPr lang="en-NL" sz="1600" dirty="0"/>
              <a:t>;</a:t>
            </a:r>
            <a:endParaRPr lang="en-US" sz="1600" dirty="0"/>
          </a:p>
          <a:p>
            <a:pPr lvl="2"/>
            <a:r>
              <a:rPr lang="en-US" sz="1600" dirty="0"/>
              <a:t>Respond</a:t>
            </a:r>
            <a:r>
              <a:rPr lang="en-NL" sz="1600" dirty="0"/>
              <a:t>;</a:t>
            </a:r>
            <a:endParaRPr lang="en-US" sz="1600" dirty="0"/>
          </a:p>
          <a:p>
            <a:pPr lvl="2"/>
            <a:r>
              <a:rPr lang="en-NL" sz="1600" dirty="0"/>
              <a:t>P</a:t>
            </a:r>
            <a:r>
              <a:rPr lang="en-US" sz="1600" dirty="0" err="1"/>
              <a:t>roblem</a:t>
            </a:r>
            <a:r>
              <a:rPr lang="en-US" sz="1600" dirty="0"/>
              <a:t>-solving</a:t>
            </a:r>
            <a:r>
              <a:rPr lang="en-NL" sz="1600" dirty="0"/>
              <a:t> ( or it </a:t>
            </a:r>
            <a:r>
              <a:rPr lang="en-US" sz="1600" dirty="0"/>
              <a:t>simulate)</a:t>
            </a:r>
            <a:r>
              <a:rPr lang="en-NL" sz="1600" dirty="0"/>
              <a:t>.</a:t>
            </a:r>
            <a:endParaRPr lang="en-US" sz="1600" dirty="0"/>
          </a:p>
          <a:p>
            <a:pPr lvl="1"/>
            <a:r>
              <a:rPr lang="en-US" dirty="0"/>
              <a:t>is: </a:t>
            </a:r>
          </a:p>
          <a:p>
            <a:pPr lvl="2"/>
            <a:r>
              <a:rPr lang="en-US" sz="1600" dirty="0"/>
              <a:t>Personal</a:t>
            </a:r>
            <a:r>
              <a:rPr lang="en-NL" sz="1600" dirty="0"/>
              <a:t>;</a:t>
            </a:r>
            <a:endParaRPr lang="en-US" sz="1600" dirty="0"/>
          </a:p>
          <a:p>
            <a:pPr lvl="2"/>
            <a:r>
              <a:rPr lang="en-US" sz="1600" dirty="0"/>
              <a:t>Familiar</a:t>
            </a:r>
            <a:r>
              <a:rPr lang="en-NL" sz="1600" dirty="0"/>
              <a:t>;</a:t>
            </a:r>
            <a:endParaRPr lang="en-US" sz="1600" dirty="0"/>
          </a:p>
          <a:p>
            <a:pPr lvl="2"/>
            <a:r>
              <a:rPr lang="en-US" sz="1600" dirty="0"/>
              <a:t>In motion</a:t>
            </a:r>
            <a:r>
              <a:rPr lang="en-NL" sz="1600" dirty="0"/>
              <a:t>;</a:t>
            </a:r>
            <a:endParaRPr lang="en-US" sz="1600" dirty="0"/>
          </a:p>
          <a:p>
            <a:pPr lvl="2"/>
            <a:r>
              <a:rPr lang="en-US" sz="1600" dirty="0"/>
              <a:t>Friendly</a:t>
            </a:r>
            <a:r>
              <a:rPr lang="en-NL" sz="1600" dirty="0"/>
              <a:t>;</a:t>
            </a:r>
            <a:endParaRPr lang="en-US" sz="1600" dirty="0"/>
          </a:p>
          <a:p>
            <a:pPr lvl="2"/>
            <a:r>
              <a:rPr lang="en-US" sz="1600" dirty="0"/>
              <a:t>Unobtrusive</a:t>
            </a:r>
            <a:r>
              <a:rPr lang="en-NL" sz="1600" dirty="0"/>
              <a:t>.</a:t>
            </a:r>
            <a:endParaRPr lang="en-US" sz="1600" dirty="0"/>
          </a:p>
          <a:p>
            <a:pPr lvl="1"/>
            <a:endParaRPr lang="en-US" dirty="0"/>
          </a:p>
          <a:p>
            <a:endParaRPr lang="en-US"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12</a:t>
            </a:fld>
            <a:endParaRPr lang="nl-NL"/>
          </a:p>
        </p:txBody>
      </p:sp>
      <p:pic>
        <p:nvPicPr>
          <p:cNvPr id="12290" name="Picture 2">
            <a:extLst>
              <a:ext uri="{FF2B5EF4-FFF2-40B4-BE49-F238E27FC236}">
                <a16:creationId xmlns:a16="http://schemas.microsoft.com/office/drawing/2014/main" id="{89E95BF4-36E8-4399-9B58-5025FDC11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47" y="2648269"/>
            <a:ext cx="4445579" cy="29637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A443BF4-CD04-494F-A5A4-198703927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890" y="3906332"/>
            <a:ext cx="3751117" cy="211000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8EA1856-8B31-4C6F-89CD-31ADC9CF5F10}"/>
              </a:ext>
            </a:extLst>
          </p:cNvPr>
          <p:cNvSpPr txBox="1">
            <a:spLocks/>
          </p:cNvSpPr>
          <p:nvPr/>
        </p:nvSpPr>
        <p:spPr>
          <a:xfrm>
            <a:off x="537882" y="1316215"/>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Perceiving AI</a:t>
            </a:r>
          </a:p>
        </p:txBody>
      </p:sp>
    </p:spTree>
    <p:extLst>
      <p:ext uri="{BB962C8B-B14F-4D97-AF65-F5344CB8AC3E}">
        <p14:creationId xmlns:p14="http://schemas.microsoft.com/office/powerpoint/2010/main" val="9868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dirty="0" err="1"/>
              <a:t>So</a:t>
            </a:r>
            <a:r>
              <a:rPr lang="nl-NL" dirty="0"/>
              <a:t> </a:t>
            </a:r>
            <a:r>
              <a:rPr lang="nl-NL" dirty="0" err="1"/>
              <a:t>to</a:t>
            </a:r>
            <a:r>
              <a:rPr lang="nl-NL" dirty="0"/>
              <a:t> a user, </a:t>
            </a:r>
            <a:r>
              <a:rPr lang="nl-NL" b="1" dirty="0"/>
              <a:t>AI is like a </a:t>
            </a:r>
            <a:r>
              <a:rPr lang="nl-NL" b="1" dirty="0" err="1"/>
              <a:t>relationship</a:t>
            </a:r>
            <a:r>
              <a:rPr lang="nl-NL" dirty="0"/>
              <a:t>: </a:t>
            </a:r>
            <a:r>
              <a:rPr lang="nl-NL" dirty="0" err="1"/>
              <a:t>interaction</a:t>
            </a:r>
            <a:r>
              <a:rPr lang="nl-NL" dirty="0"/>
              <a:t> </a:t>
            </a:r>
            <a:r>
              <a:rPr lang="nl-NL" dirty="0" err="1"/>
              <a:t>and</a:t>
            </a:r>
            <a:r>
              <a:rPr lang="nl-NL" dirty="0"/>
              <a:t> </a:t>
            </a:r>
            <a:r>
              <a:rPr lang="nl-NL" dirty="0" err="1"/>
              <a:t>communication</a:t>
            </a:r>
            <a:r>
              <a:rPr lang="nl-NL" dirty="0"/>
              <a:t>:</a:t>
            </a:r>
          </a:p>
          <a:p>
            <a:r>
              <a:rPr lang="nl-NL" b="1" dirty="0"/>
              <a:t>The AI </a:t>
            </a:r>
            <a:r>
              <a:rPr lang="nl-NL" b="1" dirty="0" err="1"/>
              <a:t>should</a:t>
            </a:r>
            <a:r>
              <a:rPr lang="nl-NL" b="1" dirty="0"/>
              <a:t> </a:t>
            </a:r>
            <a:r>
              <a:rPr lang="nl-NL" b="1" dirty="0" err="1"/>
              <a:t>anticipate</a:t>
            </a:r>
            <a:r>
              <a:rPr lang="nl-NL" b="1" dirty="0"/>
              <a:t> </a:t>
            </a:r>
            <a:r>
              <a:rPr lang="nl-NL" dirty="0" err="1"/>
              <a:t>what</a:t>
            </a:r>
            <a:r>
              <a:rPr lang="nl-NL" dirty="0"/>
              <a:t> </a:t>
            </a:r>
            <a:r>
              <a:rPr lang="nl-NL" dirty="0" err="1"/>
              <a:t>the</a:t>
            </a:r>
            <a:r>
              <a:rPr lang="nl-NL" dirty="0"/>
              <a:t> user wants </a:t>
            </a:r>
            <a:r>
              <a:rPr lang="nl-NL" dirty="0" err="1"/>
              <a:t>and</a:t>
            </a:r>
            <a:r>
              <a:rPr lang="nl-NL" dirty="0"/>
              <a:t> </a:t>
            </a:r>
            <a:r>
              <a:rPr lang="nl-NL" b="1" dirty="0" err="1"/>
              <a:t>the</a:t>
            </a:r>
            <a:r>
              <a:rPr lang="nl-NL" b="1" dirty="0"/>
              <a:t> user </a:t>
            </a:r>
            <a:r>
              <a:rPr lang="nl-NL" dirty="0" err="1"/>
              <a:t>will</a:t>
            </a:r>
            <a:r>
              <a:rPr lang="nl-NL" b="1" dirty="0"/>
              <a:t> </a:t>
            </a:r>
            <a:r>
              <a:rPr lang="nl-NL" dirty="0" err="1"/>
              <a:t>anticipates</a:t>
            </a:r>
            <a:r>
              <a:rPr lang="nl-NL" b="1" dirty="0"/>
              <a:t> </a:t>
            </a:r>
            <a:r>
              <a:rPr lang="nl-NL" dirty="0" err="1"/>
              <a:t>what</a:t>
            </a:r>
            <a:r>
              <a:rPr lang="nl-NL" dirty="0"/>
              <a:t> </a:t>
            </a:r>
            <a:r>
              <a:rPr lang="nl-NL" dirty="0" err="1"/>
              <a:t>the</a:t>
            </a:r>
            <a:r>
              <a:rPr lang="nl-NL" dirty="0"/>
              <a:t> AI </a:t>
            </a:r>
            <a:r>
              <a:rPr lang="nl-NL" dirty="0" err="1"/>
              <a:t>will</a:t>
            </a:r>
            <a:r>
              <a:rPr lang="nl-NL" dirty="0"/>
              <a:t> do</a:t>
            </a:r>
          </a:p>
          <a:p>
            <a:r>
              <a:rPr lang="nl-NL" dirty="0">
                <a:sym typeface="Wingdings" panose="05000000000000000000" pitchFamily="2" charset="2"/>
              </a:rPr>
              <a:t>HCAI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futuristic</a:t>
            </a:r>
            <a:r>
              <a:rPr lang="nl-NL" dirty="0">
                <a:sym typeface="Wingdings" panose="05000000000000000000" pitchFamily="2" charset="2"/>
              </a:rPr>
              <a:t> but </a:t>
            </a:r>
            <a:r>
              <a:rPr lang="nl-NL" dirty="0" err="1">
                <a:sym typeface="Wingdings" panose="05000000000000000000" pitchFamily="2" charset="2"/>
              </a:rPr>
              <a:t>about</a:t>
            </a:r>
            <a:r>
              <a:rPr lang="nl-NL" dirty="0">
                <a:sym typeface="Wingdings" panose="05000000000000000000" pitchFamily="2" charset="2"/>
              </a:rPr>
              <a:t> </a:t>
            </a:r>
            <a:r>
              <a:rPr lang="nl-NL" b="1" dirty="0" err="1">
                <a:sym typeface="Wingdings" panose="05000000000000000000" pitchFamily="2" charset="2"/>
              </a:rPr>
              <a:t>adding</a:t>
            </a:r>
            <a:r>
              <a:rPr lang="nl-NL" b="1" dirty="0">
                <a:sym typeface="Wingdings" panose="05000000000000000000" pitchFamily="2" charset="2"/>
              </a:rPr>
              <a:t> </a:t>
            </a:r>
            <a:r>
              <a:rPr lang="nl-NL" b="1" dirty="0" err="1">
                <a:sym typeface="Wingdings" panose="05000000000000000000" pitchFamily="2" charset="2"/>
              </a:rPr>
              <a:t>value</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helpful</a:t>
            </a:r>
            <a:r>
              <a:rPr lang="en-NL" dirty="0">
                <a:sym typeface="Wingdings" panose="05000000000000000000" pitchFamily="2" charset="2"/>
              </a:rPr>
              <a:t> and useful</a:t>
            </a:r>
            <a:r>
              <a:rPr lang="nl-NL" dirty="0">
                <a:sym typeface="Wingdings" panose="05000000000000000000" pitchFamily="2" charset="2"/>
              </a:rPr>
              <a:t>: </a:t>
            </a:r>
          </a:p>
          <a:p>
            <a:pPr lvl="1"/>
            <a:r>
              <a:rPr lang="nl-NL" dirty="0" err="1">
                <a:sym typeface="Wingdings" panose="05000000000000000000" pitchFamily="2" charset="2"/>
              </a:rPr>
              <a:t>contributing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network-enabled</a:t>
            </a:r>
            <a:r>
              <a:rPr lang="nl-NL" dirty="0">
                <a:sym typeface="Wingdings" panose="05000000000000000000" pitchFamily="2" charset="2"/>
              </a:rPr>
              <a:t> </a:t>
            </a:r>
            <a:r>
              <a:rPr lang="nl-NL" dirty="0" err="1">
                <a:sym typeface="Wingdings" panose="05000000000000000000" pitchFamily="2" charset="2"/>
              </a:rPr>
              <a:t>cognition</a:t>
            </a:r>
            <a:endParaRPr lang="en-NL" dirty="0">
              <a:sym typeface="Wingdings" panose="05000000000000000000" pitchFamily="2" charset="2"/>
            </a:endParaRPr>
          </a:p>
          <a:p>
            <a:pPr lvl="2"/>
            <a:r>
              <a:rPr lang="en-NL" dirty="0">
                <a:sym typeface="Wingdings" panose="05000000000000000000" pitchFamily="2" charset="2"/>
              </a:rPr>
              <a:t>and therefore making our lives easier </a:t>
            </a:r>
          </a:p>
          <a:p>
            <a:pPr lvl="2"/>
            <a:endParaRPr lang="en-NL" dirty="0">
              <a:sym typeface="Wingdings" panose="05000000000000000000" pitchFamily="2" charset="2"/>
            </a:endParaRPr>
          </a:p>
          <a:p>
            <a:pPr marL="457200" lvl="1" indent="0">
              <a:buNone/>
            </a:pPr>
            <a:r>
              <a:rPr lang="nl-NL" dirty="0">
                <a:sym typeface="Wingdings" panose="05000000000000000000" pitchFamily="2" charset="2"/>
              </a:rPr>
              <a:t>Sam Altman</a:t>
            </a:r>
            <a:r>
              <a:rPr lang="en-NL" dirty="0">
                <a:sym typeface="Wingdings" panose="05000000000000000000" pitchFamily="2" charset="2"/>
              </a:rPr>
              <a:t>, </a:t>
            </a:r>
            <a:r>
              <a:rPr lang="nl-NL" dirty="0" err="1">
                <a:sym typeface="Wingdings" panose="05000000000000000000" pitchFamily="2" charset="2"/>
              </a:rPr>
              <a:t>OpenAI</a:t>
            </a:r>
            <a:r>
              <a:rPr lang="nl-NL" dirty="0">
                <a:sym typeface="Wingdings" panose="05000000000000000000" pitchFamily="2" charset="2"/>
              </a:rPr>
              <a:t> CEO</a:t>
            </a:r>
            <a:r>
              <a:rPr lang="en-NL" dirty="0">
                <a:sym typeface="Wingdings" panose="05000000000000000000" pitchFamily="2" charset="2"/>
              </a:rPr>
              <a:t> on </a:t>
            </a:r>
            <a:r>
              <a:rPr lang="en-NL" dirty="0" err="1">
                <a:sym typeface="Wingdings" panose="05000000000000000000" pitchFamily="2" charset="2"/>
              </a:rPr>
              <a:t>ChatGPT</a:t>
            </a:r>
            <a:r>
              <a:rPr lang="en-NL" dirty="0">
                <a:sym typeface="Wingdings" panose="05000000000000000000" pitchFamily="2" charset="2"/>
              </a:rPr>
              <a:t>: “It wasn’t the underlying model which mattered, it was the usability it”.</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29717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B7B29-7035-4195-A8F0-84251FE398A9}"/>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Text Placeholder 2">
            <a:extLst>
              <a:ext uri="{FF2B5EF4-FFF2-40B4-BE49-F238E27FC236}">
                <a16:creationId xmlns:a16="http://schemas.microsoft.com/office/drawing/2014/main" id="{154AB1DF-22ED-46E6-BCC1-216707F266BD}"/>
              </a:ext>
            </a:extLst>
          </p:cNvPr>
          <p:cNvSpPr>
            <a:spLocks noGrp="1"/>
          </p:cNvSpPr>
          <p:nvPr>
            <p:ph type="body" sz="quarter" idx="16"/>
          </p:nvPr>
        </p:nvSpPr>
        <p:spPr/>
        <p:txBody>
          <a:bodyPr/>
          <a:lstStyle/>
          <a:p>
            <a:r>
              <a:rPr lang="en-US" b="1" dirty="0">
                <a:solidFill>
                  <a:srgbClr val="00B0F0"/>
                </a:solidFill>
              </a:rPr>
              <a:t>User needs</a:t>
            </a:r>
            <a:endParaRPr lang="en-NL" b="1" dirty="0">
              <a:solidFill>
                <a:srgbClr val="00B0F0"/>
              </a:solidFill>
            </a:endParaRPr>
          </a:p>
          <a:p>
            <a:endParaRPr lang="en-US" b="1" dirty="0">
              <a:solidFill>
                <a:srgbClr val="00B0F0"/>
              </a:solidFill>
            </a:endParaRPr>
          </a:p>
          <a:p>
            <a:endParaRPr lang="en-GB" dirty="0"/>
          </a:p>
        </p:txBody>
      </p:sp>
      <p:sp>
        <p:nvSpPr>
          <p:cNvPr id="5" name="Title 4">
            <a:extLst>
              <a:ext uri="{FF2B5EF4-FFF2-40B4-BE49-F238E27FC236}">
                <a16:creationId xmlns:a16="http://schemas.microsoft.com/office/drawing/2014/main" id="{0784B494-C58B-4440-B2BB-FCBDA7A19640}"/>
              </a:ext>
            </a:extLst>
          </p:cNvPr>
          <p:cNvSpPr>
            <a:spLocks noGrp="1"/>
          </p:cNvSpPr>
          <p:nvPr>
            <p:ph type="title"/>
          </p:nvPr>
        </p:nvSpPr>
        <p:spPr/>
        <p:txBody>
          <a:bodyPr/>
          <a:lstStyle/>
          <a:p>
            <a:r>
              <a:rPr lang="en-NL" dirty="0"/>
              <a:t>User-</a:t>
            </a:r>
            <a:r>
              <a:rPr lang="en-NL" dirty="0" err="1"/>
              <a:t>Centered</a:t>
            </a:r>
            <a:r>
              <a:rPr lang="en-NL" dirty="0"/>
              <a:t> AI</a:t>
            </a:r>
            <a:endParaRPr lang="en-GB" dirty="0"/>
          </a:p>
        </p:txBody>
      </p:sp>
      <p:sp>
        <p:nvSpPr>
          <p:cNvPr id="7" name="Tijdelijke aanduiding voor inhoud 4">
            <a:extLst>
              <a:ext uri="{FF2B5EF4-FFF2-40B4-BE49-F238E27FC236}">
                <a16:creationId xmlns:a16="http://schemas.microsoft.com/office/drawing/2014/main" id="{CC2922D1-18D7-470D-BF17-5AD506335F13}"/>
              </a:ext>
            </a:extLst>
          </p:cNvPr>
          <p:cNvSpPr txBox="1">
            <a:spLocks/>
          </p:cNvSpPr>
          <p:nvPr/>
        </p:nvSpPr>
        <p:spPr>
          <a:xfrm>
            <a:off x="537882" y="2057401"/>
            <a:ext cx="4165686" cy="3917372"/>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b="1" dirty="0">
                <a:sym typeface="Wingdings" panose="05000000000000000000" pitchFamily="2" charset="2"/>
              </a:rPr>
              <a:t>Intuitive design</a:t>
            </a:r>
          </a:p>
          <a:p>
            <a:r>
              <a:rPr lang="en-NL" b="1" dirty="0">
                <a:sym typeface="Wingdings" panose="05000000000000000000" pitchFamily="2" charset="2"/>
              </a:rPr>
              <a:t>Easy to explain </a:t>
            </a:r>
          </a:p>
          <a:p>
            <a:r>
              <a:rPr lang="en-NL" b="1" dirty="0">
                <a:sym typeface="Wingdings" panose="05000000000000000000" pitchFamily="2" charset="2"/>
              </a:rPr>
              <a:t>Easy to understand and to connect the dots</a:t>
            </a:r>
          </a:p>
          <a:p>
            <a:pPr marL="0" indent="0">
              <a:buNone/>
            </a:pPr>
            <a:endParaRPr lang="en-NL" b="1" dirty="0">
              <a:sym typeface="Wingdings" panose="05000000000000000000" pitchFamily="2" charset="2"/>
            </a:endParaRPr>
          </a:p>
          <a:p>
            <a:r>
              <a:rPr lang="en-NL" b="1" dirty="0">
                <a:sym typeface="Wingdings" panose="05000000000000000000" pitchFamily="2" charset="2"/>
              </a:rPr>
              <a:t>Sci-fi often violates these principles, like Minority Report</a:t>
            </a:r>
          </a:p>
          <a:p>
            <a:pPr lvl="1"/>
            <a:r>
              <a:rPr lang="en-NL" b="1" dirty="0">
                <a:sym typeface="Wingdings" panose="05000000000000000000" pitchFamily="2" charset="2"/>
              </a:rPr>
              <a:t>How to explain this to a user?</a:t>
            </a:r>
            <a:endParaRPr lang="nl-NL" b="1" dirty="0">
              <a:sym typeface="Wingdings" panose="05000000000000000000" pitchFamily="2" charset="2"/>
            </a:endParaRPr>
          </a:p>
          <a:p>
            <a:endParaRPr lang="nl-NL" dirty="0"/>
          </a:p>
          <a:p>
            <a:pPr lvl="1"/>
            <a:endParaRPr lang="nl-NL" dirty="0"/>
          </a:p>
          <a:p>
            <a:endParaRPr lang="nl-NL" dirty="0"/>
          </a:p>
        </p:txBody>
      </p:sp>
      <p:pic>
        <p:nvPicPr>
          <p:cNvPr id="4" name="Picture 2" descr="Racing Car Vroom SVG Cut File - Etsy">
            <a:extLst>
              <a:ext uri="{FF2B5EF4-FFF2-40B4-BE49-F238E27FC236}">
                <a16:creationId xmlns:a16="http://schemas.microsoft.com/office/drawing/2014/main" id="{BB120FE3-15EE-9B7D-FD79-8F3F57A23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pic>
        <p:nvPicPr>
          <p:cNvPr id="10" name="Online Media 9" title="interactive ui in minority report">
            <a:hlinkClick r:id="" action="ppaction://media"/>
            <a:extLst>
              <a:ext uri="{FF2B5EF4-FFF2-40B4-BE49-F238E27FC236}">
                <a16:creationId xmlns:a16="http://schemas.microsoft.com/office/drawing/2014/main" id="{C97C4D44-D848-E579-99E5-5613B78BC815}"/>
              </a:ext>
            </a:extLst>
          </p:cNvPr>
          <p:cNvPicPr>
            <a:picLocks noRot="1" noChangeAspect="1"/>
          </p:cNvPicPr>
          <p:nvPr>
            <a:videoFile r:link="rId1"/>
          </p:nvPr>
        </p:nvPicPr>
        <p:blipFill>
          <a:blip r:embed="rId6"/>
          <a:stretch>
            <a:fillRect/>
          </a:stretch>
        </p:blipFill>
        <p:spPr>
          <a:xfrm>
            <a:off x="4843411" y="1014691"/>
            <a:ext cx="6938534" cy="5203901"/>
          </a:xfrm>
          <a:prstGeom prst="rect">
            <a:avLst/>
          </a:prstGeom>
        </p:spPr>
      </p:pic>
    </p:spTree>
    <p:extLst>
      <p:ext uri="{BB962C8B-B14F-4D97-AF65-F5344CB8AC3E}">
        <p14:creationId xmlns:p14="http://schemas.microsoft.com/office/powerpoint/2010/main" val="231390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10"/>
                </p:tgtEl>
              </p:cMediaNode>
            </p:video>
          </p:childTnLst>
        </p:cTn>
      </p:par>
    </p:tnLst>
  </p:timing>
  <p:extLst>
    <p:ext uri="{6950BFC3-D8DA-4A85-94F7-54DA5524770B}">
      <p188:commentRel xmlns:p188="http://schemas.microsoft.com/office/powerpoint/2018/8/main" r:id="rId4"/>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b="1" dirty="0">
                <a:sym typeface="Wingdings" panose="05000000000000000000" pitchFamily="2" charset="2"/>
              </a:rPr>
              <a:t>Manage user </a:t>
            </a:r>
            <a:r>
              <a:rPr lang="nl-NL" b="1" dirty="0" err="1">
                <a:sym typeface="Wingdings" panose="05000000000000000000" pitchFamily="2" charset="2"/>
              </a:rPr>
              <a:t>expectations</a:t>
            </a:r>
            <a:r>
              <a:rPr lang="nl-NL" dirty="0">
                <a:sym typeface="Wingdings" panose="05000000000000000000" pitchFamily="2" charset="2"/>
              </a:rPr>
              <a:t>: AI </a:t>
            </a:r>
            <a:r>
              <a:rPr lang="nl-NL" dirty="0" err="1">
                <a:sym typeface="Wingdings" panose="05000000000000000000" pitchFamily="2" charset="2"/>
              </a:rPr>
              <a:t>cannot</a:t>
            </a:r>
            <a:r>
              <a:rPr lang="nl-NL" dirty="0">
                <a:sym typeface="Wingdings" panose="05000000000000000000" pitchFamily="2" charset="2"/>
              </a:rPr>
              <a:t> do </a:t>
            </a:r>
            <a:r>
              <a:rPr lang="nl-NL" dirty="0" err="1">
                <a:sym typeface="Wingdings" panose="05000000000000000000" pitchFamily="2" charset="2"/>
              </a:rPr>
              <a:t>everything</a:t>
            </a:r>
            <a:r>
              <a:rPr lang="nl-NL" dirty="0">
                <a:sym typeface="Wingdings" panose="05000000000000000000" pitchFamily="2" charset="2"/>
              </a:rPr>
              <a:t> but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will</a:t>
            </a:r>
            <a:r>
              <a:rPr lang="nl-NL" dirty="0">
                <a:sym typeface="Wingdings" panose="05000000000000000000" pitchFamily="2" charset="2"/>
              </a:rPr>
              <a:t> </a:t>
            </a:r>
            <a:r>
              <a:rPr lang="nl-NL" dirty="0" err="1">
                <a:sym typeface="Wingdings" panose="05000000000000000000" pitchFamily="2" charset="2"/>
              </a:rPr>
              <a:t>often</a:t>
            </a:r>
            <a:r>
              <a:rPr lang="nl-NL" dirty="0">
                <a:sym typeface="Wingdings" panose="05000000000000000000" pitchFamily="2" charset="2"/>
              </a:rPr>
              <a:t> </a:t>
            </a:r>
            <a:r>
              <a:rPr lang="nl-NL" dirty="0" err="1">
                <a:sym typeface="Wingdings" panose="05000000000000000000" pitchFamily="2" charset="2"/>
              </a:rPr>
              <a:t>expect</a:t>
            </a:r>
            <a:r>
              <a:rPr lang="nl-NL" dirty="0">
                <a:sym typeface="Wingdings" panose="05000000000000000000" pitchFamily="2" charset="2"/>
              </a:rPr>
              <a:t> </a:t>
            </a:r>
            <a:r>
              <a:rPr lang="nl-NL" dirty="0" err="1">
                <a:sym typeface="Wingdings" panose="05000000000000000000" pitchFamily="2" charset="2"/>
              </a:rPr>
              <a:t>futristic</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a:t>
            </a:r>
            <a:r>
              <a:rPr lang="nl-NL" dirty="0" err="1">
                <a:sym typeface="Wingdings" panose="05000000000000000000" pitchFamily="2" charset="2"/>
              </a:rPr>
              <a:t>emphasize</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where</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help;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is AI </a:t>
            </a:r>
            <a:r>
              <a:rPr lang="nl-NL" dirty="0" err="1">
                <a:sym typeface="Wingdings" panose="05000000000000000000" pitchFamily="2" charset="2"/>
              </a:rPr>
              <a:t>driven</a:t>
            </a:r>
            <a:r>
              <a:rPr lang="nl-NL" dirty="0">
                <a:sym typeface="Wingdings" panose="05000000000000000000" pitchFamily="2" charset="2"/>
              </a:rPr>
              <a:t> </a:t>
            </a:r>
            <a:r>
              <a:rPr lang="nl-NL" dirty="0">
                <a:solidFill>
                  <a:schemeClr val="bg2">
                    <a:lumMod val="90000"/>
                  </a:schemeClr>
                </a:solidFill>
                <a:sym typeface="Wingdings" panose="05000000000000000000" pitchFamily="2" charset="2"/>
              </a:rPr>
              <a:t>(</a:t>
            </a:r>
            <a:r>
              <a:rPr lang="nl-NL" dirty="0" err="1">
                <a:solidFill>
                  <a:schemeClr val="bg2">
                    <a:lumMod val="90000"/>
                  </a:schemeClr>
                </a:solidFill>
                <a:sym typeface="Wingdings" panose="05000000000000000000" pitchFamily="2" charset="2"/>
              </a:rPr>
              <a:t>unless</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you’re</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selling</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the</a:t>
            </a:r>
            <a:r>
              <a:rPr lang="nl-NL" dirty="0">
                <a:solidFill>
                  <a:schemeClr val="bg2">
                    <a:lumMod val="90000"/>
                  </a:schemeClr>
                </a:solidFill>
                <a:sym typeface="Wingdings" panose="05000000000000000000" pitchFamily="2" charset="2"/>
              </a:rPr>
              <a:t> product </a:t>
            </a:r>
            <a:r>
              <a:rPr lang="nl-NL" dirty="0" err="1">
                <a:solidFill>
                  <a:schemeClr val="bg2">
                    <a:lumMod val="90000"/>
                  </a:schemeClr>
                </a:solidFill>
                <a:sym typeface="Wingdings" panose="05000000000000000000" pitchFamily="2" charset="2"/>
              </a:rPr>
              <a:t>to</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investors</a:t>
            </a:r>
            <a:r>
              <a:rPr lang="nl-NL" dirty="0">
                <a:solidFill>
                  <a:schemeClr val="bg2">
                    <a:lumMod val="90000"/>
                  </a:schemeClr>
                </a:solidFill>
                <a:sym typeface="Wingdings" panose="05000000000000000000" pitchFamily="2" charset="2"/>
              </a:rPr>
              <a:t> :p)</a:t>
            </a:r>
          </a:p>
          <a:p>
            <a:r>
              <a:rPr lang="nl-NL" b="1" dirty="0" err="1">
                <a:sym typeface="Wingdings" panose="05000000000000000000" pitchFamily="2" charset="2"/>
              </a:rPr>
              <a:t>Which</a:t>
            </a:r>
            <a:r>
              <a:rPr lang="nl-NL" b="1" dirty="0">
                <a:sym typeface="Wingdings" panose="05000000000000000000" pitchFamily="2" charset="2"/>
              </a:rPr>
              <a:t> information does </a:t>
            </a:r>
            <a:r>
              <a:rPr lang="nl-NL" b="1" dirty="0" err="1">
                <a:sym typeface="Wingdings" panose="05000000000000000000" pitchFamily="2" charset="2"/>
              </a:rPr>
              <a:t>the</a:t>
            </a:r>
            <a:r>
              <a:rPr lang="nl-NL" b="1" dirty="0">
                <a:sym typeface="Wingdings" panose="05000000000000000000" pitchFamily="2" charset="2"/>
              </a:rPr>
              <a:t> user </a:t>
            </a:r>
            <a:r>
              <a:rPr lang="nl-NL" b="1" dirty="0" err="1">
                <a:sym typeface="Wingdings" panose="05000000000000000000" pitchFamily="2" charset="2"/>
              </a:rPr>
              <a:t>need</a:t>
            </a:r>
            <a:r>
              <a:rPr lang="nl-NL" b="1" dirty="0">
                <a:sym typeface="Wingdings" panose="05000000000000000000" pitchFamily="2" charset="2"/>
              </a:rPr>
              <a:t> </a:t>
            </a:r>
            <a:r>
              <a:rPr lang="nl-NL" b="1" dirty="0" err="1">
                <a:sym typeface="Wingdings" panose="05000000000000000000" pitchFamily="2" charset="2"/>
              </a:rPr>
              <a:t>and</a:t>
            </a:r>
            <a:r>
              <a:rPr lang="nl-NL" b="1" dirty="0">
                <a:sym typeface="Wingdings" panose="05000000000000000000" pitchFamily="2" charset="2"/>
              </a:rPr>
              <a:t> in </a:t>
            </a:r>
            <a:r>
              <a:rPr lang="nl-NL" b="1" dirty="0" err="1">
                <a:sym typeface="Wingdings" panose="05000000000000000000" pitchFamily="2" charset="2"/>
              </a:rPr>
              <a:t>what</a:t>
            </a:r>
            <a:r>
              <a:rPr lang="nl-NL" b="1" dirty="0">
                <a:sym typeface="Wingdings" panose="05000000000000000000" pitchFamily="2" charset="2"/>
              </a:rPr>
              <a:t> form?</a:t>
            </a:r>
            <a:r>
              <a:rPr lang="nl-NL" dirty="0">
                <a:sym typeface="Wingdings" panose="05000000000000000000" pitchFamily="2" charset="2"/>
              </a:rPr>
              <a:t> Full </a:t>
            </a:r>
            <a:r>
              <a:rPr lang="nl-NL" dirty="0" err="1">
                <a:sym typeface="Wingdings" panose="05000000000000000000" pitchFamily="2" charset="2"/>
              </a:rPr>
              <a:t>disclosure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always</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limeted</a:t>
            </a:r>
            <a:r>
              <a:rPr lang="nl-NL" dirty="0">
                <a:sym typeface="Wingdings" panose="05000000000000000000" pitchFamily="2" charset="2"/>
              </a:rPr>
              <a:t> </a:t>
            </a:r>
            <a:r>
              <a:rPr lang="nl-NL" dirty="0" err="1">
                <a:sym typeface="Wingdings" panose="05000000000000000000" pitchFamily="2" charset="2"/>
              </a:rPr>
              <a:t>might</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more </a:t>
            </a:r>
            <a:r>
              <a:rPr lang="nl-NL" dirty="0" err="1">
                <a:sym typeface="Wingdings" panose="05000000000000000000" pitchFamily="2" charset="2"/>
              </a:rPr>
              <a:t>useful</a:t>
            </a:r>
            <a:r>
              <a:rPr lang="nl-NL" dirty="0">
                <a:sym typeface="Wingdings" panose="05000000000000000000" pitchFamily="2" charset="2"/>
              </a:rPr>
              <a:t>: e.g. 85% </a:t>
            </a:r>
            <a:r>
              <a:rPr lang="nl-NL" dirty="0" err="1">
                <a:sym typeface="Wingdings" panose="05000000000000000000" pitchFamily="2" charset="2"/>
              </a:rPr>
              <a:t>prediction</a:t>
            </a:r>
            <a:r>
              <a:rPr lang="nl-NL" dirty="0">
                <a:sym typeface="Wingdings" panose="05000000000000000000" pitchFamily="2" charset="2"/>
              </a:rPr>
              <a:t> </a:t>
            </a:r>
            <a:r>
              <a:rPr lang="nl-NL" dirty="0" err="1">
                <a:sym typeface="Wingdings" panose="05000000000000000000" pitchFamily="2" charset="2"/>
              </a:rPr>
              <a:t>confidence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neccesarily</a:t>
            </a:r>
            <a:r>
              <a:rPr lang="nl-NL" dirty="0">
                <a:sym typeface="Wingdings" panose="05000000000000000000" pitchFamily="2" charset="2"/>
              </a:rPr>
              <a:t> </a:t>
            </a:r>
            <a:r>
              <a:rPr lang="nl-NL" dirty="0" err="1">
                <a:sym typeface="Wingdings" panose="05000000000000000000" pitchFamily="2" charset="2"/>
              </a:rPr>
              <a:t>reassuring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 user</a:t>
            </a:r>
            <a:endParaRPr lang="en-NL" dirty="0">
              <a:sym typeface="Wingdings" panose="05000000000000000000" pitchFamily="2" charset="2"/>
            </a:endParaRPr>
          </a:p>
          <a:p>
            <a:r>
              <a:rPr lang="en-NL" b="1" dirty="0">
                <a:sym typeface="Wingdings" panose="05000000000000000000" pitchFamily="2" charset="2"/>
              </a:rPr>
              <a:t>Trust </a:t>
            </a:r>
            <a:r>
              <a:rPr lang="en-NL" dirty="0">
                <a:sym typeface="Wingdings" panose="05000000000000000000" pitchFamily="2" charset="2"/>
              </a:rPr>
              <a:t>and </a:t>
            </a:r>
            <a:r>
              <a:rPr lang="en-NL" b="1" dirty="0">
                <a:sym typeface="Wingdings" panose="05000000000000000000" pitchFamily="2" charset="2"/>
              </a:rPr>
              <a:t>self-efficacy are key</a:t>
            </a:r>
            <a:r>
              <a:rPr lang="en-NL" dirty="0">
                <a:sym typeface="Wingdings" panose="05000000000000000000" pitchFamily="2" charset="2"/>
              </a:rPr>
              <a:t>: the users needs to be able to trust the application with their personal data and feel in control of what happens with it</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11410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AI isn’t going to solve your problems for you</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p:txBody>
          <a:bodyPr/>
          <a:lstStyle/>
          <a:p>
            <a:r>
              <a:rPr lang="en-US" dirty="0"/>
              <a:t>Hype causes unrealistic expectations;</a:t>
            </a:r>
          </a:p>
          <a:p>
            <a:r>
              <a:rPr lang="en-US" dirty="0"/>
              <a:t>Meaningful problems are foundational; otherwise, AI might be overkill</a:t>
            </a:r>
          </a:p>
          <a:p>
            <a:r>
              <a:rPr lang="en-US" dirty="0"/>
              <a:t>Finding a meaningful problem still requires you to do the research and interpretation</a:t>
            </a:r>
          </a:p>
          <a:p>
            <a:r>
              <a:rPr lang="en-US" b="1" dirty="0">
                <a:solidFill>
                  <a:srgbClr val="002060"/>
                </a:solidFill>
                <a:hlinkClick r:id="rId2">
                  <a:extLst>
                    <a:ext uri="{A12FA001-AC4F-418D-AE19-62706E023703}">
                      <ahyp:hlinkClr xmlns:ahyp="http://schemas.microsoft.com/office/drawing/2018/hyperlinkcolor" val="tx"/>
                    </a:ext>
                  </a:extLst>
                </a:hlinkClick>
              </a:rPr>
              <a:t>Design thinking </a:t>
            </a:r>
            <a:r>
              <a:rPr lang="en-US" dirty="0"/>
              <a:t>and the </a:t>
            </a:r>
            <a:r>
              <a:rPr lang="en-US" b="1" dirty="0">
                <a:solidFill>
                  <a:srgbClr val="002060"/>
                </a:solidFill>
                <a:hlinkClick r:id="rId3">
                  <a:extLst>
                    <a:ext uri="{A12FA001-AC4F-418D-AE19-62706E023703}">
                      <ahyp:hlinkClr xmlns:ahyp="http://schemas.microsoft.com/office/drawing/2018/hyperlinkcolor" val="tx"/>
                    </a:ext>
                  </a:extLst>
                </a:hlinkClick>
              </a:rPr>
              <a:t>PAIR guidebook</a:t>
            </a:r>
            <a:r>
              <a:rPr lang="en-US" b="1" dirty="0"/>
              <a:t> </a:t>
            </a:r>
            <a:r>
              <a:rPr lang="en-US" dirty="0"/>
              <a:t>are great tool to find the right problems to solve!</a:t>
            </a:r>
          </a:p>
          <a:p>
            <a:r>
              <a:rPr lang="en-US" b="1" dirty="0"/>
              <a:t>What problem am I trying to solve?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4098" name="Picture 2">
            <a:extLst>
              <a:ext uri="{FF2B5EF4-FFF2-40B4-BE49-F238E27FC236}">
                <a16:creationId xmlns:a16="http://schemas.microsoft.com/office/drawing/2014/main" id="{C6DCF5BD-A7F5-4663-9525-6D2B822C4863}"/>
              </a:ext>
            </a:extLst>
          </p:cNvPr>
          <p:cNvPicPr>
            <a:picLocks noGrp="1" noChangeAspect="1" noChangeArrowheads="1"/>
          </p:cNvPicPr>
          <p:nvPr>
            <p:ph sz="quarter" idx="17"/>
          </p:nvPr>
        </p:nvPicPr>
        <p:blipFill>
          <a:blip r:embed="rId4">
            <a:extLst>
              <a:ext uri="{28A0092B-C50C-407E-A947-70E740481C1C}">
                <a14:useLocalDpi xmlns:a14="http://schemas.microsoft.com/office/drawing/2010/main" val="0"/>
              </a:ext>
            </a:extLst>
          </a:blip>
          <a:srcRect/>
          <a:stretch>
            <a:fillRect/>
          </a:stretch>
        </p:blipFill>
        <p:spPr bwMode="auto">
          <a:xfrm>
            <a:off x="5850009" y="1877670"/>
            <a:ext cx="6213115" cy="37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7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C8D4E-2175-4F0D-8F02-A64D49981654}"/>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AEB87E40-901F-4C8A-99C3-D02718ADC938}"/>
              </a:ext>
            </a:extLst>
          </p:cNvPr>
          <p:cNvSpPr>
            <a:spLocks noGrp="1"/>
          </p:cNvSpPr>
          <p:nvPr>
            <p:ph sz="quarter" idx="15"/>
          </p:nvPr>
        </p:nvSpPr>
        <p:spPr>
          <a:xfrm>
            <a:off x="537882" y="1943100"/>
            <a:ext cx="7909927" cy="4047215"/>
          </a:xfrm>
        </p:spPr>
        <p:txBody>
          <a:bodyPr/>
          <a:lstStyle/>
          <a:p>
            <a:r>
              <a:rPr lang="en-US" sz="2000" dirty="0"/>
              <a:t>Just as any other thing we create, the important thing is that what we create adds value and is therefore useful</a:t>
            </a:r>
          </a:p>
          <a:p>
            <a:r>
              <a:rPr lang="en-US" sz="2000" dirty="0"/>
              <a:t>Therefore, we first need to identify the problem</a:t>
            </a:r>
          </a:p>
          <a:p>
            <a:pPr lvl="2"/>
            <a:r>
              <a:rPr lang="en-US" sz="1800" dirty="0"/>
              <a:t>This can be a very clear problem </a:t>
            </a:r>
            <a:r>
              <a:rPr lang="en-US" sz="1800" dirty="0">
                <a:sym typeface="Wingdings" panose="05000000000000000000" pitchFamily="2" charset="2"/>
              </a:rPr>
              <a:t> google flights</a:t>
            </a:r>
            <a:endParaRPr lang="en-US" sz="1800" dirty="0"/>
          </a:p>
          <a:p>
            <a:pPr lvl="2"/>
            <a:r>
              <a:rPr lang="en-US" sz="1800" dirty="0"/>
              <a:t>Or a problem people weren’t aware of; something that makes their live easier, give a competitive edge </a:t>
            </a:r>
            <a:r>
              <a:rPr lang="en-US" sz="1800" dirty="0">
                <a:sym typeface="Wingdings" panose="05000000000000000000" pitchFamily="2" charset="2"/>
              </a:rPr>
              <a:t> cell phones</a:t>
            </a:r>
            <a:endParaRPr lang="en-US" sz="1800" dirty="0"/>
          </a:p>
          <a:p>
            <a:pPr lvl="1"/>
            <a:r>
              <a:rPr lang="en-US" sz="2000" dirty="0"/>
              <a:t>The problem consists of a </a:t>
            </a:r>
            <a:r>
              <a:rPr lang="en-US" sz="2000" b="1" dirty="0"/>
              <a:t>need</a:t>
            </a:r>
            <a:r>
              <a:rPr lang="en-US" sz="2000" dirty="0"/>
              <a:t> and a </a:t>
            </a:r>
            <a:r>
              <a:rPr lang="en-US" sz="2000" b="1" dirty="0"/>
              <a:t>behavioral pattern</a:t>
            </a:r>
            <a:endParaRPr lang="en-US" sz="2000" dirty="0"/>
          </a:p>
          <a:p>
            <a:r>
              <a:rPr lang="en-US" sz="2000" dirty="0"/>
              <a:t>Then, we can identify what would be valuable to solve that problem</a:t>
            </a:r>
          </a:p>
          <a:p>
            <a:pPr lvl="1"/>
            <a:r>
              <a:rPr lang="en-US" sz="2000" dirty="0"/>
              <a:t>What do people need? </a:t>
            </a:r>
          </a:p>
          <a:p>
            <a:pPr lvl="1"/>
            <a:r>
              <a:rPr lang="en-US" sz="2000" dirty="0"/>
              <a:t>What are other important factors? E.g. Weather, market</a:t>
            </a:r>
            <a:r>
              <a:rPr lang="en-NL" sz="2000" dirty="0"/>
              <a:t>, mental or biological states like energy level etc.</a:t>
            </a:r>
            <a:endParaRPr lang="en-US" sz="2000" dirty="0"/>
          </a:p>
          <a:p>
            <a:pPr lvl="1"/>
            <a:endParaRPr lang="en-US" sz="2000" dirty="0"/>
          </a:p>
        </p:txBody>
      </p:sp>
      <p:pic>
        <p:nvPicPr>
          <p:cNvPr id="11266" name="Picture 2" descr="How to Use Google Flights to Save Money on Your Next Trip | Travel + Leisure">
            <a:extLst>
              <a:ext uri="{FF2B5EF4-FFF2-40B4-BE49-F238E27FC236}">
                <a16:creationId xmlns:a16="http://schemas.microsoft.com/office/drawing/2014/main" id="{97DE6E47-6015-4459-AF32-8C34EB94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57" r="17393"/>
          <a:stretch/>
        </p:blipFill>
        <p:spPr bwMode="auto">
          <a:xfrm>
            <a:off x="8759536" y="412477"/>
            <a:ext cx="2788920" cy="55778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66BE49B6-E2A9-4A7E-B2E6-C7755113C161}"/>
              </a:ext>
            </a:extLst>
          </p:cNvPr>
          <p:cNvSpPr>
            <a:spLocks noGrp="1"/>
          </p:cNvSpPr>
          <p:nvPr>
            <p:ph type="title"/>
          </p:nvPr>
        </p:nvSpPr>
        <p:spPr>
          <a:xfrm>
            <a:off x="538163" y="412750"/>
            <a:ext cx="11144250" cy="866775"/>
          </a:xfrm>
        </p:spPr>
        <p:txBody>
          <a:bodyPr/>
          <a:lstStyle/>
          <a:p>
            <a:r>
              <a:rPr lang="en-US" dirty="0"/>
              <a:t>HCAI Fundamentals</a:t>
            </a:r>
          </a:p>
        </p:txBody>
      </p:sp>
      <p:sp>
        <p:nvSpPr>
          <p:cNvPr id="9" name="Text Placeholder 2">
            <a:extLst>
              <a:ext uri="{FF2B5EF4-FFF2-40B4-BE49-F238E27FC236}">
                <a16:creationId xmlns:a16="http://schemas.microsoft.com/office/drawing/2014/main" id="{0424026E-EC54-4DDD-81E6-367D3AA6BA86}"/>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Problems…</a:t>
            </a:r>
          </a:p>
        </p:txBody>
      </p:sp>
    </p:spTree>
    <p:extLst>
      <p:ext uri="{BB962C8B-B14F-4D97-AF65-F5344CB8AC3E}">
        <p14:creationId xmlns:p14="http://schemas.microsoft.com/office/powerpoint/2010/main" val="402268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a:xfrm>
            <a:off x="536957" y="1877670"/>
            <a:ext cx="5656025" cy="3888000"/>
          </a:xfrm>
        </p:spPr>
        <p:txBody>
          <a:bodyPr/>
          <a:lstStyle/>
          <a:p>
            <a:r>
              <a:rPr lang="en-US" dirty="0"/>
              <a:t>Ask yourself whether an ML solution actually adds a meaningful contribution</a:t>
            </a:r>
          </a:p>
          <a:p>
            <a:pPr lvl="1"/>
            <a:r>
              <a:rPr lang="en-US" dirty="0"/>
              <a:t>Sometimes a heuristic AI can work just as well or better, for example: </a:t>
            </a:r>
          </a:p>
          <a:p>
            <a:pPr lvl="2"/>
            <a:r>
              <a:rPr lang="en-US" dirty="0"/>
              <a:t>Regression model, numerical model etc.</a:t>
            </a:r>
          </a:p>
          <a:p>
            <a:pPr lvl="2"/>
            <a:r>
              <a:rPr lang="en-US" dirty="0"/>
              <a:t>State machine </a:t>
            </a:r>
          </a:p>
          <a:p>
            <a:pPr lvl="1"/>
            <a:r>
              <a:rPr lang="en-US" dirty="0"/>
              <a:t>Sometimes an AI isn’t needed in the first place, not even a heuristic one like a reactive state machine</a:t>
            </a:r>
          </a:p>
          <a:p>
            <a:r>
              <a:rPr lang="en-US" b="1" dirty="0"/>
              <a:t>Does implement</a:t>
            </a:r>
            <a:r>
              <a:rPr lang="en-NL" b="1" dirty="0" err="1"/>
              <a:t>ing</a:t>
            </a:r>
            <a:r>
              <a:rPr lang="en-NL" b="1" dirty="0"/>
              <a:t> </a:t>
            </a:r>
            <a:r>
              <a:rPr lang="en-US" b="1" dirty="0"/>
              <a:t>an AI actually add unique value? Is there a faster route?</a:t>
            </a:r>
          </a:p>
        </p:txBody>
      </p:sp>
      <p:pic>
        <p:nvPicPr>
          <p:cNvPr id="8" name="Content Placeholder 7" descr="Diagram, timeline&#10;&#10;Description automatically generated with medium confidence">
            <a:extLst>
              <a:ext uri="{FF2B5EF4-FFF2-40B4-BE49-F238E27FC236}">
                <a16:creationId xmlns:a16="http://schemas.microsoft.com/office/drawing/2014/main" id="{264609E2-27E0-4E0E-ADDC-9CA35567A0FF}"/>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10684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pPr marL="0" indent="0">
              <a:buNone/>
            </a:pPr>
            <a:r>
              <a:rPr lang="en-US" dirty="0"/>
              <a:t>How do you find out? </a:t>
            </a:r>
            <a:r>
              <a:rPr lang="en-US" b="1" dirty="0"/>
              <a:t>Ask yourself:</a:t>
            </a:r>
          </a:p>
          <a:p>
            <a:pPr algn="l">
              <a:buFont typeface="+mj-lt"/>
              <a:buAutoNum type="arabicPeriod"/>
            </a:pP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you describe the way a theoretical </a:t>
            </a:r>
            <a:r>
              <a:rPr lang="en-US" b="1" i="0" dirty="0">
                <a:solidFill>
                  <a:srgbClr val="3C454E"/>
                </a:solidFill>
                <a:effectLst/>
                <a:latin typeface="Lato" panose="020F0502020204030203" pitchFamily="34" charset="0"/>
              </a:rPr>
              <a:t>human</a:t>
            </a:r>
            <a:r>
              <a:rPr lang="en-US" b="0" i="0" dirty="0">
                <a:solidFill>
                  <a:srgbClr val="3C454E"/>
                </a:solidFill>
                <a:effectLst/>
                <a:latin typeface="Lato" panose="020F0502020204030203" pitchFamily="34" charset="0"/>
              </a:rPr>
              <a:t> "expert" might </a:t>
            </a:r>
            <a:r>
              <a:rPr lang="en-US" b="1" i="0" dirty="0">
                <a:solidFill>
                  <a:srgbClr val="3C454E"/>
                </a:solidFill>
                <a:effectLst/>
                <a:latin typeface="Lato" panose="020F0502020204030203" pitchFamily="34" charset="0"/>
              </a:rPr>
              <a:t>perform</a:t>
            </a:r>
            <a:r>
              <a:rPr lang="en-US" b="0" i="0" dirty="0">
                <a:solidFill>
                  <a:srgbClr val="3C454E"/>
                </a:solidFill>
                <a:effectLst/>
                <a:latin typeface="Lato" panose="020F0502020204030203" pitchFamily="34" charset="0"/>
              </a:rPr>
              <a:t> the </a:t>
            </a:r>
            <a:r>
              <a:rPr lang="en-US" b="1" i="0" dirty="0">
                <a:solidFill>
                  <a:srgbClr val="3C454E"/>
                </a:solidFill>
                <a:effectLst/>
                <a:latin typeface="Lato" panose="020F0502020204030203" pitchFamily="34" charset="0"/>
              </a:rPr>
              <a:t>task</a:t>
            </a:r>
            <a:r>
              <a:rPr lang="en-US" b="0" i="0" dirty="0">
                <a:solidFill>
                  <a:srgbClr val="3C454E"/>
                </a:solidFill>
                <a:effectLst/>
                <a:latin typeface="Lato" panose="020F0502020204030203" pitchFamily="34" charset="0"/>
              </a:rPr>
              <a:t> today?</a:t>
            </a:r>
          </a:p>
          <a:p>
            <a:pPr algn="l">
              <a:buFont typeface="+mj-lt"/>
              <a:buAutoNum type="arabicPeriod"/>
            </a:pPr>
            <a:r>
              <a:rPr lang="en-US" b="0" i="0" dirty="0">
                <a:solidFill>
                  <a:srgbClr val="3C454E"/>
                </a:solidFill>
                <a:effectLst/>
                <a:latin typeface="Lato" panose="020F0502020204030203" pitchFamily="34" charset="0"/>
              </a:rPr>
              <a:t>If your human expert were to perform this task, </a:t>
            </a: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a:t>
            </a:r>
            <a:r>
              <a:rPr lang="en-US" b="1" i="0" dirty="0">
                <a:solidFill>
                  <a:srgbClr val="3C454E"/>
                </a:solidFill>
                <a:effectLst/>
                <a:latin typeface="Lato" panose="020F0502020204030203" pitchFamily="34" charset="0"/>
              </a:rPr>
              <a:t>you</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respond</a:t>
            </a:r>
            <a:r>
              <a:rPr lang="en-US" b="0" i="0" dirty="0">
                <a:solidFill>
                  <a:srgbClr val="3C454E"/>
                </a:solidFill>
                <a:effectLst/>
                <a:latin typeface="Lato" panose="020F0502020204030203" pitchFamily="34" charset="0"/>
              </a:rPr>
              <a:t> to them so they improved for the next time?</a:t>
            </a:r>
          </a:p>
          <a:p>
            <a:pPr algn="l">
              <a:buFont typeface="+mj-lt"/>
              <a:buAutoNum type="arabicPeriod"/>
            </a:pPr>
            <a:r>
              <a:rPr lang="en-US" b="0" i="0" dirty="0">
                <a:solidFill>
                  <a:srgbClr val="3C454E"/>
                </a:solidFill>
                <a:effectLst/>
                <a:latin typeface="Lato" panose="020F0502020204030203" pitchFamily="34" charset="0"/>
              </a:rPr>
              <a:t>If a human expert were to perform this task, </a:t>
            </a:r>
            <a:r>
              <a:rPr lang="en-US" b="1" i="0" dirty="0">
                <a:solidFill>
                  <a:srgbClr val="3C454E"/>
                </a:solidFill>
                <a:effectLst/>
                <a:latin typeface="Lato" panose="020F0502020204030203" pitchFamily="34" charset="0"/>
              </a:rPr>
              <a:t>what</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assumptions</a:t>
            </a:r>
            <a:r>
              <a:rPr lang="en-US" b="0" i="0" dirty="0">
                <a:solidFill>
                  <a:srgbClr val="3C454E"/>
                </a:solidFill>
                <a:effectLst/>
                <a:latin typeface="Lato" panose="020F0502020204030203" pitchFamily="34" charset="0"/>
              </a:rPr>
              <a:t> would the user want them to make?</a:t>
            </a:r>
          </a:p>
          <a:p>
            <a:endParaRPr lang="en-US" dirty="0"/>
          </a:p>
          <a:p>
            <a:pPr marL="457200" indent="-457200">
              <a:buFont typeface="+mj-lt"/>
              <a:buAutoNum type="arabicPeriod"/>
            </a:pPr>
            <a:endParaRPr lang="en-US" dirty="0"/>
          </a:p>
        </p:txBody>
      </p:sp>
      <p:pic>
        <p:nvPicPr>
          <p:cNvPr id="8" name="Content Placeholder 7" descr="Diagram, timeline&#10;&#10;Description automatically generated with medium confidence">
            <a:extLst>
              <a:ext uri="{FF2B5EF4-FFF2-40B4-BE49-F238E27FC236}">
                <a16:creationId xmlns:a16="http://schemas.microsoft.com/office/drawing/2014/main" id="{53480D16-6677-4CCA-8E50-0FCF83F596FC}"/>
              </a:ext>
            </a:extLst>
          </p:cNvPr>
          <p:cNvPicPr>
            <a:picLocks noGrp="1" noChangeAspect="1"/>
          </p:cNvPicPr>
          <p:nvPr>
            <p:ph sz="quarter" idx="17"/>
          </p:nvPr>
        </p:nvPicPr>
        <p:blipFill>
          <a:blip r:embed="rId3"/>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90479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Topics:</a:t>
            </a:r>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881858"/>
            <a:ext cx="5481370" cy="3735895"/>
          </a:xfrm>
        </p:spPr>
        <p:txBody>
          <a:bodyPr/>
          <a:lstStyle/>
          <a:p>
            <a:r>
              <a:rPr lang="en-NL" dirty="0"/>
              <a:t>Recap of topics</a:t>
            </a:r>
            <a:r>
              <a:rPr lang="nl-NL" dirty="0"/>
              <a:t>:</a:t>
            </a:r>
          </a:p>
          <a:p>
            <a:pPr lvl="1"/>
            <a:r>
              <a:rPr lang="nl-NL" dirty="0"/>
              <a:t>Extended Mind</a:t>
            </a:r>
          </a:p>
          <a:p>
            <a:pPr lvl="1"/>
            <a:r>
              <a:rPr lang="nl-NL" dirty="0"/>
              <a:t>Network-</a:t>
            </a:r>
            <a:r>
              <a:rPr lang="nl-NL" dirty="0" err="1"/>
              <a:t>enabled</a:t>
            </a:r>
            <a:r>
              <a:rPr lang="nl-NL" dirty="0"/>
              <a:t> </a:t>
            </a:r>
            <a:r>
              <a:rPr lang="nl-NL" dirty="0" err="1"/>
              <a:t>cognition</a:t>
            </a:r>
            <a:endParaRPr lang="nl-NL" dirty="0"/>
          </a:p>
          <a:p>
            <a:pPr lvl="1"/>
            <a:r>
              <a:rPr lang="nl-NL" dirty="0" err="1"/>
              <a:t>Interaction</a:t>
            </a:r>
            <a:endParaRPr lang="nl-NL" dirty="0"/>
          </a:p>
          <a:p>
            <a:r>
              <a:rPr lang="nl-NL" dirty="0" err="1"/>
              <a:t>Lectures</a:t>
            </a:r>
            <a:r>
              <a:rPr lang="nl-NL" dirty="0"/>
              <a:t>:</a:t>
            </a:r>
          </a:p>
          <a:p>
            <a:pPr lvl="1"/>
            <a:r>
              <a:rPr lang="nl-NL" dirty="0"/>
              <a:t>HCAI Fundamentals &amp; </a:t>
            </a:r>
            <a:r>
              <a:rPr lang="nl-NL" dirty="0" err="1"/>
              <a:t>Practices</a:t>
            </a:r>
            <a:endParaRPr lang="nl-NL" dirty="0"/>
          </a:p>
          <a:p>
            <a:pPr lvl="1"/>
            <a:r>
              <a:rPr lang="nl-NL" dirty="0"/>
              <a:t>HCAI Applications</a:t>
            </a:r>
            <a:endParaRPr lang="en-NL" dirty="0"/>
          </a:p>
          <a:p>
            <a:pPr lvl="1"/>
            <a:endParaRPr lang="en-NL" dirty="0"/>
          </a:p>
          <a:p>
            <a:pPr marL="457200" lvl="1" indent="0">
              <a:buNone/>
            </a:pPr>
            <a:endParaRPr lang="nl-NL" dirty="0"/>
          </a:p>
          <a:p>
            <a:pPr lvl="1"/>
            <a:endParaRPr lang="nl-NL" dirty="0"/>
          </a:p>
          <a:p>
            <a:pPr lvl="1"/>
            <a:endParaRPr lang="nl-NL" dirty="0"/>
          </a:p>
          <a:p>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
        <p:nvSpPr>
          <p:cNvPr id="2" name="Tijdelijke aanduiding voor inhoud 8">
            <a:extLst>
              <a:ext uri="{FF2B5EF4-FFF2-40B4-BE49-F238E27FC236}">
                <a16:creationId xmlns:a16="http://schemas.microsoft.com/office/drawing/2014/main" id="{4EB8C220-38BA-FC9A-E68C-57C4D8ACEF51}"/>
              </a:ext>
            </a:extLst>
          </p:cNvPr>
          <p:cNvSpPr txBox="1">
            <a:spLocks/>
          </p:cNvSpPr>
          <p:nvPr/>
        </p:nvSpPr>
        <p:spPr>
          <a:xfrm>
            <a:off x="6019252" y="1870841"/>
            <a:ext cx="5481370" cy="3735895"/>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NL" dirty="0"/>
          </a:p>
          <a:p>
            <a:pPr marL="457200" lvl="1" indent="0">
              <a:buNone/>
            </a:pPr>
            <a:endParaRPr lang="en-NL" dirty="0"/>
          </a:p>
          <a:p>
            <a:pPr lvl="1">
              <a:buFont typeface="Wingdings" panose="05000000000000000000" pitchFamily="2" charset="2"/>
              <a:buChar char="à"/>
            </a:pPr>
            <a:r>
              <a:rPr lang="en-NL" dirty="0">
                <a:sym typeface="Wingdings" panose="05000000000000000000" pitchFamily="2" charset="2"/>
              </a:rPr>
              <a:t>Foundational; why does AI, or traditional HCI, add value?</a:t>
            </a:r>
          </a:p>
          <a:p>
            <a:pPr lvl="1">
              <a:buFont typeface="Wingdings" panose="05000000000000000000" pitchFamily="2" charset="2"/>
              <a:buChar char="à"/>
            </a:pPr>
            <a:endParaRPr lang="en-NL" dirty="0">
              <a:sym typeface="Wingdings" panose="05000000000000000000" pitchFamily="2" charset="2"/>
            </a:endParaRPr>
          </a:p>
          <a:p>
            <a:pPr lvl="1">
              <a:buFont typeface="Wingdings" panose="05000000000000000000" pitchFamily="2" charset="2"/>
              <a:buChar char="à"/>
            </a:pPr>
            <a:r>
              <a:rPr lang="en-NL" dirty="0">
                <a:sym typeface="Wingdings" panose="05000000000000000000" pitchFamily="2" charset="2"/>
              </a:rPr>
              <a:t>How and where does AI add value?</a:t>
            </a:r>
          </a:p>
          <a:p>
            <a:pPr lvl="1">
              <a:buFont typeface="Wingdings" panose="05000000000000000000" pitchFamily="2" charset="2"/>
              <a:buChar char="à"/>
            </a:pPr>
            <a:r>
              <a:rPr lang="en-NL" dirty="0">
                <a:sym typeface="Wingdings" panose="05000000000000000000" pitchFamily="2" charset="2"/>
              </a:rPr>
              <a:t>Real-life examples explained</a:t>
            </a:r>
            <a:endParaRPr lang="nl-NL" dirty="0"/>
          </a:p>
          <a:p>
            <a:pPr lvl="1"/>
            <a:endParaRPr lang="nl-NL" dirty="0"/>
          </a:p>
          <a:p>
            <a:endParaRPr lang="nl-NL" dirty="0"/>
          </a:p>
        </p:txBody>
      </p:sp>
    </p:spTree>
    <p:extLst>
      <p:ext uri="{BB962C8B-B14F-4D97-AF65-F5344CB8AC3E}">
        <p14:creationId xmlns:p14="http://schemas.microsoft.com/office/powerpoint/2010/main" val="176401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Prototype your AI: Fake it</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1" y="1877668"/>
            <a:ext cx="6257623" cy="4678995"/>
          </a:xfrm>
        </p:spPr>
        <p:txBody>
          <a:bodyPr/>
          <a:lstStyle/>
          <a:p>
            <a:r>
              <a:rPr lang="en-US" dirty="0"/>
              <a:t>Users will expect that an AI anticipate what it should do</a:t>
            </a:r>
            <a:r>
              <a:rPr lang="en-NL" dirty="0"/>
              <a:t> </a:t>
            </a:r>
            <a:r>
              <a:rPr lang="en-NL" dirty="0">
                <a:sym typeface="Wingdings" panose="05000000000000000000" pitchFamily="2" charset="2"/>
              </a:rPr>
              <a:t></a:t>
            </a:r>
            <a:r>
              <a:rPr lang="en-US" dirty="0"/>
              <a:t> how it should respond</a:t>
            </a:r>
            <a:r>
              <a:rPr lang="en-NL" dirty="0"/>
              <a:t> to the user</a:t>
            </a:r>
            <a:endParaRPr lang="en-US" dirty="0"/>
          </a:p>
          <a:p>
            <a:pPr lvl="1"/>
            <a:r>
              <a:rPr lang="en-US" dirty="0"/>
              <a:t>Essentially, </a:t>
            </a:r>
            <a:r>
              <a:rPr lang="en-NL" dirty="0"/>
              <a:t>people</a:t>
            </a:r>
            <a:r>
              <a:rPr lang="en-US" dirty="0"/>
              <a:t> expect it to respond like a (rudimentary) human; ‘intelligently’  </a:t>
            </a:r>
          </a:p>
          <a:p>
            <a:pPr marL="0" indent="0">
              <a:buNone/>
            </a:pPr>
            <a:r>
              <a:rPr lang="en-US" dirty="0"/>
              <a:t>Methods:</a:t>
            </a:r>
          </a:p>
          <a:p>
            <a:r>
              <a:rPr lang="en-US" dirty="0"/>
              <a:t>Interview: how did conventional intelligent agents (usually humans) help the user? </a:t>
            </a:r>
            <a:r>
              <a:rPr lang="en-US" dirty="0">
                <a:sym typeface="Wingdings" panose="05000000000000000000" pitchFamily="2" charset="2"/>
              </a:rPr>
              <a:t> Identify good features &amp; needs (status quo)</a:t>
            </a:r>
            <a:endParaRPr lang="en-US" dirty="0"/>
          </a:p>
          <a:p>
            <a:r>
              <a:rPr lang="en-US" dirty="0" err="1"/>
              <a:t>Wizzard</a:t>
            </a:r>
            <a:r>
              <a:rPr lang="en-US" dirty="0"/>
              <a:t> of Oz Studies</a:t>
            </a:r>
            <a:r>
              <a:rPr lang="en-NL" dirty="0"/>
              <a:t>:</a:t>
            </a:r>
            <a:r>
              <a:rPr lang="en-US" dirty="0"/>
              <a:t> great to test features &amp; actual needs (test projected needs)</a:t>
            </a:r>
            <a:r>
              <a:rPr lang="en-NL" dirty="0"/>
              <a:t>; especially to mimic AI features</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6146" name="Picture 2">
            <a:extLst>
              <a:ext uri="{FF2B5EF4-FFF2-40B4-BE49-F238E27FC236}">
                <a16:creationId xmlns:a16="http://schemas.microsoft.com/office/drawing/2014/main" id="{0ADB0FEE-790D-4ECB-A0B8-BCEF856E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163" y="654231"/>
            <a:ext cx="4623955" cy="335666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 Consuming Fire or Just “The Man Behind The Curtain?” | PreachingHelp.org">
            <a:extLst>
              <a:ext uri="{FF2B5EF4-FFF2-40B4-BE49-F238E27FC236}">
                <a16:creationId xmlns:a16="http://schemas.microsoft.com/office/drawing/2014/main" id="{1038A523-C7DD-4675-8AFE-193CA54F5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223" y="3365690"/>
            <a:ext cx="3416877" cy="270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2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8A12F5-6958-4B2B-BF6F-E6D2748EACBE}"/>
              </a:ext>
            </a:extLst>
          </p:cNvPr>
          <p:cNvSpPr txBox="1"/>
          <p:nvPr/>
        </p:nvSpPr>
        <p:spPr>
          <a:xfrm>
            <a:off x="59203" y="4404870"/>
            <a:ext cx="4900924" cy="1569660"/>
          </a:xfrm>
          <a:prstGeom prst="rect">
            <a:avLst/>
          </a:prstGeom>
          <a:noFill/>
        </p:spPr>
        <p:txBody>
          <a:bodyPr wrap="square" rtlCol="0">
            <a:spAutoFit/>
          </a:bodyPr>
          <a:lstStyle/>
          <a:p>
            <a:pPr marL="285750" indent="-285750">
              <a:buFont typeface="Arial" panose="020B0604020202020204" pitchFamily="34" charset="0"/>
              <a:buChar char="•"/>
            </a:pPr>
            <a:r>
              <a:rPr lang="en-NL" sz="1600" dirty="0"/>
              <a:t>Fundamentals of HCAI </a:t>
            </a:r>
            <a:r>
              <a:rPr lang="en-NL" sz="1600" dirty="0">
                <a:sym typeface="Wingdings" panose="05000000000000000000" pitchFamily="2" charset="2"/>
              </a:rPr>
              <a:t> </a:t>
            </a:r>
            <a:r>
              <a:rPr lang="en-NL" sz="1600" dirty="0">
                <a:solidFill>
                  <a:srgbClr val="00B0F0"/>
                </a:solidFill>
                <a:hlinkClick r:id="rId3">
                  <a:extLst>
                    <a:ext uri="{A12FA001-AC4F-418D-AE19-62706E023703}">
                      <ahyp:hlinkClr xmlns:ahyp="http://schemas.microsoft.com/office/drawing/2018/hyperlinkcolor" val="tx"/>
                    </a:ext>
                  </a:extLst>
                </a:hlinkClick>
              </a:rPr>
              <a:t>Great article</a:t>
            </a:r>
            <a:r>
              <a:rPr lang="en-NL" sz="1600" dirty="0"/>
              <a:t>; key inspiration for this lecture</a:t>
            </a:r>
          </a:p>
          <a:p>
            <a:pPr marL="285750" indent="-285750">
              <a:buFont typeface="Arial" panose="020B0604020202020204" pitchFamily="34" charset="0"/>
              <a:buChar char="•"/>
            </a:pPr>
            <a:r>
              <a:rPr lang="en-NL" sz="1600" dirty="0"/>
              <a:t>Doing something with image labelling? </a:t>
            </a:r>
            <a:r>
              <a:rPr lang="en-NL" sz="1600" dirty="0">
                <a:sym typeface="Wingdings" panose="05000000000000000000" pitchFamily="2" charset="2"/>
              </a:rPr>
              <a:t> </a:t>
            </a:r>
            <a:r>
              <a:rPr lang="en-NL" sz="1600" dirty="0">
                <a:solidFill>
                  <a:srgbClr val="00B0F0"/>
                </a:solidFill>
                <a:sym typeface="Wingdings" panose="05000000000000000000" pitchFamily="2" charset="2"/>
                <a:hlinkClick r:id="rId4">
                  <a:extLst>
                    <a:ext uri="{A12FA001-AC4F-418D-AE19-62706E023703}">
                      <ahyp:hlinkClr xmlns:ahyp="http://schemas.microsoft.com/office/drawing/2018/hyperlinkcolor" val="tx"/>
                    </a:ext>
                  </a:extLst>
                </a:hlinkClick>
              </a:rPr>
              <a:t>Good article to read</a:t>
            </a:r>
            <a:endParaRPr lang="en-NL" sz="1600" dirty="0">
              <a:solidFill>
                <a:srgbClr val="00B0F0"/>
              </a:solidFill>
              <a:sym typeface="Wingdings" panose="05000000000000000000" pitchFamily="2" charset="2"/>
            </a:endParaRPr>
          </a:p>
          <a:p>
            <a:pPr marL="285750" indent="-285750">
              <a:buFont typeface="Arial" panose="020B0604020202020204" pitchFamily="34" charset="0"/>
              <a:buChar char="•"/>
            </a:pPr>
            <a:r>
              <a:rPr lang="en-NL" sz="1600" dirty="0">
                <a:sym typeface="Wingdings" panose="05000000000000000000" pitchFamily="2" charset="2"/>
              </a:rPr>
              <a:t>Doing something with recommender systems &amp; Teachable Machine interfaces  </a:t>
            </a:r>
            <a:r>
              <a:rPr lang="en-NL" sz="1600" dirty="0">
                <a:solidFill>
                  <a:srgbClr val="00B0F0"/>
                </a:solidFill>
                <a:sym typeface="Wingdings" panose="05000000000000000000" pitchFamily="2" charset="2"/>
                <a:hlinkClick r:id="rId5">
                  <a:extLst>
                    <a:ext uri="{A12FA001-AC4F-418D-AE19-62706E023703}">
                      <ahyp:hlinkClr xmlns:ahyp="http://schemas.microsoft.com/office/drawing/2018/hyperlinkcolor" val="tx"/>
                    </a:ext>
                  </a:extLst>
                </a:hlinkClick>
              </a:rPr>
              <a:t>good article to read</a:t>
            </a:r>
            <a:endParaRPr lang="en-GB" sz="1600" dirty="0">
              <a:solidFill>
                <a:srgbClr val="00B0F0"/>
              </a:solidFill>
            </a:endParaRPr>
          </a:p>
        </p:txBody>
      </p:sp>
      <p:sp>
        <p:nvSpPr>
          <p:cNvPr id="4" name="Title 5">
            <a:extLst>
              <a:ext uri="{FF2B5EF4-FFF2-40B4-BE49-F238E27FC236}">
                <a16:creationId xmlns:a16="http://schemas.microsoft.com/office/drawing/2014/main" id="{58BB3014-F180-6538-A873-829144193DC1}"/>
              </a:ext>
            </a:extLst>
          </p:cNvPr>
          <p:cNvSpPr txBox="1">
            <a:spLocks/>
          </p:cNvSpPr>
          <p:nvPr/>
        </p:nvSpPr>
        <p:spPr>
          <a:xfrm>
            <a:off x="537882" y="412477"/>
            <a:ext cx="11144922" cy="867684"/>
          </a:xfrm>
          <a:prstGeom prst="rect">
            <a:avLst/>
          </a:prstGeom>
        </p:spPr>
        <p:txBody>
          <a:bodyPr/>
          <a:lst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a:lstStyle>
          <a:p>
            <a:r>
              <a:rPr lang="en-NL" dirty="0"/>
              <a:t>Next up: design for </a:t>
            </a:r>
            <a:r>
              <a:rPr lang="en-NL" dirty="0" err="1"/>
              <a:t>contin</a:t>
            </a:r>
            <a:r>
              <a:rPr lang="en-US" dirty="0"/>
              <a:t>u</a:t>
            </a:r>
            <a:r>
              <a:rPr lang="en-NL" dirty="0" err="1"/>
              <a:t>ous</a:t>
            </a:r>
            <a:r>
              <a:rPr lang="en-NL" dirty="0"/>
              <a:t> learning!</a:t>
            </a:r>
            <a:endParaRPr lang="en-US" dirty="0"/>
          </a:p>
        </p:txBody>
      </p:sp>
    </p:spTree>
    <p:extLst>
      <p:ext uri="{BB962C8B-B14F-4D97-AF65-F5344CB8AC3E}">
        <p14:creationId xmlns:p14="http://schemas.microsoft.com/office/powerpoint/2010/main" val="2199549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69F78D-6155-BF13-7A76-116615CCD60A}"/>
              </a:ext>
            </a:extLst>
          </p:cNvPr>
          <p:cNvSpPr>
            <a:spLocks noGrp="1"/>
          </p:cNvSpPr>
          <p:nvPr>
            <p:ph type="body" sz="quarter" idx="14"/>
          </p:nvPr>
        </p:nvSpPr>
        <p:spPr/>
        <p:txBody>
          <a:bodyPr/>
          <a:lstStyle/>
          <a:p>
            <a:r>
              <a:rPr lang="en-GB" dirty="0"/>
              <a:t>Fundamental &amp; Practices</a:t>
            </a:r>
            <a:r>
              <a:rPr lang="en-NL" dirty="0"/>
              <a:t>: Contin</a:t>
            </a:r>
            <a:r>
              <a:rPr lang="en-US" dirty="0"/>
              <a:t>u</a:t>
            </a:r>
            <a:r>
              <a:rPr lang="en-NL" dirty="0" err="1"/>
              <a:t>ous</a:t>
            </a:r>
            <a:r>
              <a:rPr lang="en-NL" dirty="0"/>
              <a:t> learning/planning for co-learning and adaptation</a:t>
            </a:r>
            <a:endParaRPr lang="en-GB" dirty="0"/>
          </a:p>
        </p:txBody>
      </p:sp>
      <p:sp>
        <p:nvSpPr>
          <p:cNvPr id="3" name="Title 2">
            <a:extLst>
              <a:ext uri="{FF2B5EF4-FFF2-40B4-BE49-F238E27FC236}">
                <a16:creationId xmlns:a16="http://schemas.microsoft.com/office/drawing/2014/main" id="{672CF01F-4688-FD02-22A1-222B45A96F2B}"/>
              </a:ext>
            </a:extLst>
          </p:cNvPr>
          <p:cNvSpPr>
            <a:spLocks noGrp="1"/>
          </p:cNvSpPr>
          <p:nvPr>
            <p:ph type="title"/>
          </p:nvPr>
        </p:nvSpPr>
        <p:spPr/>
        <p:txBody>
          <a:bodyPr/>
          <a:lstStyle/>
          <a:p>
            <a:r>
              <a:rPr lang="en-GB" dirty="0"/>
              <a:t>Human-</a:t>
            </a:r>
            <a:r>
              <a:rPr lang="en-GB" dirty="0" err="1"/>
              <a:t>Centered</a:t>
            </a:r>
            <a:r>
              <a:rPr lang="en-GB" dirty="0"/>
              <a:t> Artificial Intelligence</a:t>
            </a:r>
          </a:p>
        </p:txBody>
      </p:sp>
      <p:sp>
        <p:nvSpPr>
          <p:cNvPr id="4" name="Slide Number Placeholder 3">
            <a:extLst>
              <a:ext uri="{FF2B5EF4-FFF2-40B4-BE49-F238E27FC236}">
                <a16:creationId xmlns:a16="http://schemas.microsoft.com/office/drawing/2014/main" id="{96B24AFC-D166-740E-34F6-A46AE64982F4}"/>
              </a:ext>
            </a:extLst>
          </p:cNvPr>
          <p:cNvSpPr>
            <a:spLocks noGrp="1"/>
          </p:cNvSpPr>
          <p:nvPr>
            <p:ph type="sldNum" sz="quarter" idx="12"/>
          </p:nvPr>
        </p:nvSpPr>
        <p:spPr/>
        <p:txBody>
          <a:bodyPr/>
          <a:lstStyle/>
          <a:p>
            <a:fld id="{AA6C878E-6624-8940-965B-E61AF946BCDB}" type="slidenum">
              <a:rPr lang="nl-NL" smtClean="0"/>
              <a:t>22</a:t>
            </a:fld>
            <a:endParaRPr lang="nl-NL"/>
          </a:p>
        </p:txBody>
      </p:sp>
    </p:spTree>
    <p:extLst>
      <p:ext uri="{BB962C8B-B14F-4D97-AF65-F5344CB8AC3E}">
        <p14:creationId xmlns:p14="http://schemas.microsoft.com/office/powerpoint/2010/main" val="3408802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ML systems evolve over time! </a:t>
            </a:r>
            <a:endParaRPr lang="en-NL" dirty="0"/>
          </a:p>
          <a:p>
            <a:r>
              <a:rPr lang="en-NL" dirty="0"/>
              <a:t>Especially recommender systems</a:t>
            </a:r>
            <a:endParaRPr lang="en-US" dirty="0"/>
          </a:p>
          <a:p>
            <a:pPr lvl="1"/>
            <a:r>
              <a:rPr lang="en-US" dirty="0"/>
              <a:t>Does you Instagram/tik-</a:t>
            </a:r>
            <a:r>
              <a:rPr lang="en-US" dirty="0" err="1"/>
              <a:t>tok</a:t>
            </a:r>
            <a:r>
              <a:rPr lang="en-US" dirty="0"/>
              <a:t> feed look the same now as it did 1 year ago?</a:t>
            </a:r>
          </a:p>
          <a:p>
            <a:pPr lvl="1"/>
            <a:r>
              <a:rPr lang="en-US" dirty="0"/>
              <a:t>People change and your AI should change with them; it’s like a good relationship where people change together: they keep growing together</a:t>
            </a:r>
            <a:endParaRPr lang="en-NL" dirty="0"/>
          </a:p>
          <a:p>
            <a:r>
              <a:rPr lang="en-NL" dirty="0"/>
              <a:t>Other examples?</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170" name="Picture 2" descr="How to Get On The Instagram Explore Page in 2021">
            <a:extLst>
              <a:ext uri="{FF2B5EF4-FFF2-40B4-BE49-F238E27FC236}">
                <a16:creationId xmlns:a16="http://schemas.microsoft.com/office/drawing/2014/main" id="{ECABD940-81C0-483A-8A58-798F25229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05" y="1877668"/>
            <a:ext cx="2727883" cy="42390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567C7F-081E-4788-92CE-93F12D02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8909" y="2790100"/>
            <a:ext cx="1873091" cy="187309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mburgse carnaval voor beginners: snelcursus vastelaovend v... - De  Limburger Mobile">
            <a:extLst>
              <a:ext uri="{FF2B5EF4-FFF2-40B4-BE49-F238E27FC236}">
                <a16:creationId xmlns:a16="http://schemas.microsoft.com/office/drawing/2014/main" id="{8630BB32-1258-4FF2-8BEC-2CF0D042F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493" y="4956314"/>
            <a:ext cx="2436499" cy="162560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673D5D3-4EC7-4D0B-B781-B61102439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8907" y="3123113"/>
            <a:ext cx="1387836" cy="13878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TikTok Video Editor - Create TikToks Online - VEED">
            <a:extLst>
              <a:ext uri="{FF2B5EF4-FFF2-40B4-BE49-F238E27FC236}">
                <a16:creationId xmlns:a16="http://schemas.microsoft.com/office/drawing/2014/main" id="{C4335232-99B4-F1E8-AC46-61E007729B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191" t="8988" r="28075" b="6427"/>
          <a:stretch/>
        </p:blipFill>
        <p:spPr bwMode="auto">
          <a:xfrm>
            <a:off x="9249132" y="116866"/>
            <a:ext cx="2537076" cy="238011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8A9F6A4-6875-C845-C1D7-0532BBC7BD3D}"/>
              </a:ext>
            </a:extLst>
          </p:cNvPr>
          <p:cNvCxnSpPr/>
          <p:nvPr/>
        </p:nvCxnSpPr>
        <p:spPr>
          <a:xfrm>
            <a:off x="9148907" y="110039"/>
            <a:ext cx="0" cy="6611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6B1-86C1-0027-E48A-DC21FDF5B0F9}"/>
              </a:ext>
            </a:extLst>
          </p:cNvPr>
          <p:cNvCxnSpPr>
            <a:cxnSpLocks/>
          </p:cNvCxnSpPr>
          <p:nvPr/>
        </p:nvCxnSpPr>
        <p:spPr>
          <a:xfrm>
            <a:off x="9148907" y="2591896"/>
            <a:ext cx="3043093" cy="242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lowchart: Sort 10">
            <a:extLst>
              <a:ext uri="{FF2B5EF4-FFF2-40B4-BE49-F238E27FC236}">
                <a16:creationId xmlns:a16="http://schemas.microsoft.com/office/drawing/2014/main" id="{2063A985-1986-415A-637C-AFAF0432A14C}"/>
              </a:ext>
            </a:extLst>
          </p:cNvPr>
          <p:cNvSpPr/>
          <p:nvPr/>
        </p:nvSpPr>
        <p:spPr>
          <a:xfrm>
            <a:off x="10190489" y="4366614"/>
            <a:ext cx="559157" cy="889932"/>
          </a:xfrm>
          <a:prstGeom prst="flowChartSo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5D48816-7E3D-229F-7F16-215ABCCB042B}"/>
              </a:ext>
            </a:extLst>
          </p:cNvPr>
          <p:cNvSpPr txBox="1"/>
          <p:nvPr/>
        </p:nvSpPr>
        <p:spPr>
          <a:xfrm>
            <a:off x="11242515" y="4648537"/>
            <a:ext cx="82401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Carnaval</a:t>
            </a:r>
            <a:endParaRPr lang="en-GB" sz="1400" dirty="0"/>
          </a:p>
        </p:txBody>
      </p:sp>
      <p:sp>
        <p:nvSpPr>
          <p:cNvPr id="13" name="TextBox 12">
            <a:extLst>
              <a:ext uri="{FF2B5EF4-FFF2-40B4-BE49-F238E27FC236}">
                <a16:creationId xmlns:a16="http://schemas.microsoft.com/office/drawing/2014/main" id="{28811E3F-B815-261D-9EFC-041E1359FF71}"/>
              </a:ext>
            </a:extLst>
          </p:cNvPr>
          <p:cNvSpPr txBox="1"/>
          <p:nvPr/>
        </p:nvSpPr>
        <p:spPr>
          <a:xfrm>
            <a:off x="9185143" y="4655864"/>
            <a:ext cx="72933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Disney</a:t>
            </a:r>
            <a:endParaRPr lang="en-GB" sz="1400" dirty="0"/>
          </a:p>
        </p:txBody>
      </p:sp>
      <p:cxnSp>
        <p:nvCxnSpPr>
          <p:cNvPr id="15" name="Straight Arrow Connector 14">
            <a:extLst>
              <a:ext uri="{FF2B5EF4-FFF2-40B4-BE49-F238E27FC236}">
                <a16:creationId xmlns:a16="http://schemas.microsoft.com/office/drawing/2014/main" id="{F1309AC8-BE43-6907-C470-6D33C86B3DF0}"/>
              </a:ext>
            </a:extLst>
          </p:cNvPr>
          <p:cNvCxnSpPr>
            <a:stCxn id="11" idx="3"/>
            <a:endCxn id="12" idx="1"/>
          </p:cNvCxnSpPr>
          <p:nvPr/>
        </p:nvCxnSpPr>
        <p:spPr>
          <a:xfrm flipV="1">
            <a:off x="10749646" y="4802426"/>
            <a:ext cx="492869" cy="91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298BE0-2D5E-6435-09DC-E484C066B28F}"/>
              </a:ext>
            </a:extLst>
          </p:cNvPr>
          <p:cNvCxnSpPr>
            <a:stCxn id="11" idx="1"/>
            <a:endCxn id="13" idx="3"/>
          </p:cNvCxnSpPr>
          <p:nvPr/>
        </p:nvCxnSpPr>
        <p:spPr>
          <a:xfrm flipH="1" flipV="1">
            <a:off x="9914475" y="4809753"/>
            <a:ext cx="276014" cy="18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2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Longitudinal effects?</a:t>
            </a:r>
          </a:p>
          <a:p>
            <a:pPr lvl="1"/>
            <a:r>
              <a:rPr lang="en-US" dirty="0"/>
              <a:t>Often looks at pictures of trees</a:t>
            </a:r>
          </a:p>
          <a:p>
            <a:r>
              <a:rPr lang="en-US" dirty="0"/>
              <a:t>High-touch/Strong effects?</a:t>
            </a:r>
          </a:p>
          <a:p>
            <a:pPr lvl="1"/>
            <a:r>
              <a:rPr lang="en-US" dirty="0"/>
              <a:t>Fruit tree obsession atm</a:t>
            </a:r>
          </a:p>
          <a:p>
            <a:r>
              <a:rPr lang="en-US" dirty="0"/>
              <a:t>Broad-Reach effects?</a:t>
            </a:r>
          </a:p>
          <a:p>
            <a:pPr lvl="1"/>
            <a:r>
              <a:rPr lang="en-US" dirty="0"/>
              <a:t>People who look at trees often enjoy advertisements about nature</a:t>
            </a:r>
          </a:p>
          <a:p>
            <a:r>
              <a:rPr lang="en-US" dirty="0"/>
              <a:t>Allow for user feedback</a:t>
            </a:r>
          </a:p>
          <a:p>
            <a:pPr lvl="1"/>
            <a:r>
              <a:rPr lang="en-US" dirty="0"/>
              <a:t>User can act as labelling agent</a:t>
            </a:r>
          </a:p>
          <a:p>
            <a:r>
              <a:rPr lang="en-US" dirty="0"/>
              <a:t>What else?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9218" name="Picture 2" descr="I make procedurally-generated trees and this one is called Tony. - Imgur">
            <a:extLst>
              <a:ext uri="{FF2B5EF4-FFF2-40B4-BE49-F238E27FC236}">
                <a16:creationId xmlns:a16="http://schemas.microsoft.com/office/drawing/2014/main" id="{9E38BD28-84C9-4BE7-973F-F2F3487EE97C}"/>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853702" y="1878013"/>
            <a:ext cx="3893209"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a:t>
            </a:r>
            <a:r>
              <a:rPr lang="en-NL" dirty="0"/>
              <a:t>,</a:t>
            </a:r>
            <a:r>
              <a:rPr lang="en-US" dirty="0"/>
              <a:t> using the right labels</a:t>
            </a:r>
            <a:r>
              <a:rPr lang="en-NL" dirty="0"/>
              <a:t>!</a:t>
            </a:r>
            <a:endParaRPr lang="en-US" dirty="0"/>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131569" y="1877668"/>
            <a:ext cx="6216604" cy="4678995"/>
          </a:xfrm>
        </p:spPr>
        <p:txBody>
          <a:bodyPr/>
          <a:lstStyle/>
          <a:p>
            <a:r>
              <a:rPr lang="en-US" dirty="0"/>
              <a:t>Supervised learning? Then this is vital!</a:t>
            </a:r>
          </a:p>
          <a:p>
            <a:r>
              <a:rPr lang="en-US" dirty="0"/>
              <a:t>With ML there is only so much we can specify; the AI will classify objects itself</a:t>
            </a:r>
          </a:p>
          <a:p>
            <a:pPr lvl="1"/>
            <a:r>
              <a:rPr lang="en-US" dirty="0"/>
              <a:t>Adverse to being heuristically assigned</a:t>
            </a:r>
          </a:p>
          <a:p>
            <a:r>
              <a:rPr lang="en-US" dirty="0"/>
              <a:t>How can we do this?</a:t>
            </a:r>
          </a:p>
          <a:p>
            <a:pPr lvl="1"/>
            <a:r>
              <a:rPr lang="en-NL" dirty="0"/>
              <a:t>Controlling d</a:t>
            </a:r>
            <a:r>
              <a:rPr lang="en-US" dirty="0" err="1"/>
              <a:t>ataset</a:t>
            </a:r>
            <a:r>
              <a:rPr lang="en-US" dirty="0"/>
              <a:t> characteristics (size, quality etc.)</a:t>
            </a:r>
            <a:r>
              <a:rPr lang="en-NL" dirty="0"/>
              <a:t> </a:t>
            </a:r>
            <a:endParaRPr lang="en-US" dirty="0"/>
          </a:p>
          <a:p>
            <a:pPr lvl="1"/>
            <a:r>
              <a:rPr lang="en-NL" dirty="0"/>
              <a:t>Controlling the output (share c</a:t>
            </a:r>
            <a:r>
              <a:rPr lang="en-US" dirty="0" err="1"/>
              <a:t>onfidence</a:t>
            </a:r>
            <a:r>
              <a:rPr lang="en-US" dirty="0"/>
              <a:t> level</a:t>
            </a:r>
            <a:r>
              <a:rPr lang="en-NL" dirty="0"/>
              <a:t>, queue</a:t>
            </a:r>
            <a:r>
              <a:rPr lang="en-US" dirty="0"/>
              <a:t> </a:t>
            </a:r>
            <a:r>
              <a:rPr lang="en-NL" dirty="0"/>
              <a:t>for further processing)</a:t>
            </a:r>
            <a:endParaRPr lang="en-US" dirty="0"/>
          </a:p>
          <a:p>
            <a:r>
              <a:rPr lang="en-NL" b="1" dirty="0"/>
              <a:t>Always ask yourself: </a:t>
            </a:r>
          </a:p>
          <a:p>
            <a:pPr lvl="1"/>
            <a:r>
              <a:rPr lang="en-US" b="1" dirty="0"/>
              <a:t>Is </a:t>
            </a:r>
            <a:r>
              <a:rPr lang="en-NL" b="1" dirty="0"/>
              <a:t>the model/algorithm</a:t>
            </a:r>
            <a:r>
              <a:rPr lang="en-US" b="1" dirty="0"/>
              <a:t> predicting something it’s trained to predict?</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 name="Content Placeholder 6" descr="Text&#10;&#10;Description automatically generated">
            <a:extLst>
              <a:ext uri="{FF2B5EF4-FFF2-40B4-BE49-F238E27FC236}">
                <a16:creationId xmlns:a16="http://schemas.microsoft.com/office/drawing/2014/main" id="{6ECECB37-9F91-4058-95EC-D435A4050868}"/>
              </a:ext>
            </a:extLst>
          </p:cNvPr>
          <p:cNvPicPr>
            <a:picLocks noGrp="1" noChangeAspect="1"/>
          </p:cNvPicPr>
          <p:nvPr>
            <p:ph sz="quarter" idx="17"/>
          </p:nvPr>
        </p:nvPicPr>
        <p:blipFill>
          <a:blip r:embed="rId2"/>
          <a:stretch>
            <a:fillRect/>
          </a:stretch>
        </p:blipFill>
        <p:spPr>
          <a:xfrm>
            <a:off x="6596575" y="1878013"/>
            <a:ext cx="5183716" cy="3887787"/>
          </a:xfrm>
        </p:spPr>
      </p:pic>
      <p:pic>
        <p:nvPicPr>
          <p:cNvPr id="2050" name="Picture 2" descr="Facebook like button - Wikipedia">
            <a:extLst>
              <a:ext uri="{FF2B5EF4-FFF2-40B4-BE49-F238E27FC236}">
                <a16:creationId xmlns:a16="http://schemas.microsoft.com/office/drawing/2014/main" id="{83ECA8F7-7B65-DAAA-358E-AD43AD2C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673" y="5329388"/>
            <a:ext cx="1780737" cy="1370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acebook like button - Wikipedia">
            <a:extLst>
              <a:ext uri="{FF2B5EF4-FFF2-40B4-BE49-F238E27FC236}">
                <a16:creationId xmlns:a16="http://schemas.microsoft.com/office/drawing/2014/main" id="{5EAA5EBF-78D2-CB37-13DF-96CAAB48B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8561508" y="5308793"/>
            <a:ext cx="1780737" cy="137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11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a:t>
            </a:r>
            <a:r>
              <a:rPr lang="en-NL" dirty="0"/>
              <a:t>,</a:t>
            </a:r>
            <a:r>
              <a:rPr lang="en-US" dirty="0"/>
              <a:t> using the right labels</a:t>
            </a:r>
            <a:r>
              <a:rPr lang="en-NL" dirty="0"/>
              <a:t>!</a:t>
            </a:r>
            <a:endParaRPr lang="en-US" dirty="0"/>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151304" y="1877668"/>
            <a:ext cx="7986198" cy="4678995"/>
          </a:xfrm>
        </p:spPr>
        <p:txBody>
          <a:bodyPr/>
          <a:lstStyle/>
          <a:p>
            <a:r>
              <a:rPr lang="en-US" dirty="0"/>
              <a:t>How can we do this?</a:t>
            </a:r>
          </a:p>
          <a:p>
            <a:pPr lvl="1"/>
            <a:r>
              <a:rPr lang="en-US" dirty="0"/>
              <a:t>Make the right assumptions:</a:t>
            </a:r>
          </a:p>
          <a:p>
            <a:pPr marL="0" indent="-29700">
              <a:buNone/>
            </a:pPr>
            <a:r>
              <a:rPr lang="en-US" b="0" i="0" dirty="0">
                <a:solidFill>
                  <a:srgbClr val="292929"/>
                </a:solidFill>
                <a:effectLst/>
                <a:latin typeface="charter"/>
              </a:rPr>
              <a:t> </a:t>
            </a:r>
            <a:r>
              <a:rPr lang="en-US" b="1" i="0" dirty="0">
                <a:solidFill>
                  <a:srgbClr val="292929"/>
                </a:solidFill>
                <a:effectLst/>
                <a:latin typeface="charter"/>
              </a:rPr>
              <a:t>“for ________ users in ________ situations, we assume they’ll prefer ________ and not ________.”</a:t>
            </a:r>
          </a:p>
          <a:p>
            <a:pPr marL="800100" lvl="1" indent="-342900"/>
            <a:r>
              <a:rPr lang="en-US" dirty="0">
                <a:solidFill>
                  <a:srgbClr val="292929"/>
                </a:solidFill>
                <a:latin typeface="charter"/>
              </a:rPr>
              <a:t>Then get your assumptions into a hacky prototype</a:t>
            </a:r>
          </a:p>
          <a:p>
            <a:pPr marL="800100" lvl="1" indent="-342900"/>
            <a:r>
              <a:rPr lang="en-US" dirty="0">
                <a:solidFill>
                  <a:srgbClr val="292929"/>
                </a:solidFill>
                <a:latin typeface="charter"/>
              </a:rPr>
              <a:t>Get domain experts on board</a:t>
            </a:r>
          </a:p>
          <a:p>
            <a:pPr marL="1257300" lvl="2" indent="-342900"/>
            <a:r>
              <a:rPr lang="en-US" dirty="0">
                <a:solidFill>
                  <a:srgbClr val="292929"/>
                </a:solidFill>
                <a:latin typeface="charter"/>
              </a:rPr>
              <a:t>Human </a:t>
            </a:r>
            <a:r>
              <a:rPr lang="en-US" dirty="0" err="1">
                <a:solidFill>
                  <a:srgbClr val="292929"/>
                </a:solidFill>
                <a:latin typeface="charter"/>
              </a:rPr>
              <a:t>labellers</a:t>
            </a:r>
            <a:endParaRPr lang="en-US" dirty="0">
              <a:solidFill>
                <a:srgbClr val="292929"/>
              </a:solidFill>
              <a:latin typeface="charter"/>
            </a:endParaRPr>
          </a:p>
          <a:p>
            <a:pPr marL="1714500" lvl="3" indent="-342900"/>
            <a:r>
              <a:rPr lang="en-US" dirty="0">
                <a:solidFill>
                  <a:srgbClr val="292929"/>
                </a:solidFill>
                <a:latin typeface="charter"/>
              </a:rPr>
              <a:t>Some time ago I met a person on a party who labels and corrects chatbots replies for </a:t>
            </a:r>
            <a:r>
              <a:rPr lang="en-US" dirty="0" err="1">
                <a:solidFill>
                  <a:srgbClr val="292929"/>
                </a:solidFill>
                <a:latin typeface="charter"/>
              </a:rPr>
              <a:t>Pathe</a:t>
            </a:r>
            <a:r>
              <a:rPr lang="en-US" dirty="0">
                <a:solidFill>
                  <a:srgbClr val="292929"/>
                </a:solidFill>
                <a:latin typeface="charter"/>
              </a:rPr>
              <a:t>; essentially, she and her </a:t>
            </a:r>
            <a:r>
              <a:rPr lang="en-US" dirty="0" err="1">
                <a:solidFill>
                  <a:srgbClr val="292929"/>
                </a:solidFill>
                <a:latin typeface="charter"/>
              </a:rPr>
              <a:t>coll</a:t>
            </a:r>
            <a:r>
              <a:rPr lang="en-NL" dirty="0" err="1">
                <a:solidFill>
                  <a:srgbClr val="292929"/>
                </a:solidFill>
                <a:latin typeface="charter"/>
              </a:rPr>
              <a:t>ea</a:t>
            </a:r>
            <a:r>
              <a:rPr lang="en-US" dirty="0" err="1">
                <a:solidFill>
                  <a:srgbClr val="292929"/>
                </a:solidFill>
                <a:latin typeface="charter"/>
              </a:rPr>
              <a:t>gues</a:t>
            </a:r>
            <a:r>
              <a:rPr lang="en-US" dirty="0">
                <a:solidFill>
                  <a:srgbClr val="292929"/>
                </a:solidFill>
                <a:latin typeface="charter"/>
              </a:rPr>
              <a:t> were training their AI to take over </a:t>
            </a:r>
            <a:r>
              <a:rPr lang="en-NL" dirty="0">
                <a:solidFill>
                  <a:srgbClr val="292929"/>
                </a:solidFill>
                <a:latin typeface="charter"/>
              </a:rPr>
              <a:t>(easy parts of) their </a:t>
            </a:r>
            <a:r>
              <a:rPr lang="en-US" dirty="0">
                <a:solidFill>
                  <a:srgbClr val="292929"/>
                </a:solidFill>
                <a:latin typeface="charter"/>
              </a:rPr>
              <a:t>work </a:t>
            </a:r>
          </a:p>
          <a:p>
            <a:pPr marL="1714500" lvl="3" indent="-342900"/>
            <a:r>
              <a:rPr lang="en-US" dirty="0">
                <a:solidFill>
                  <a:srgbClr val="292929"/>
                </a:solidFill>
                <a:latin typeface="charter"/>
              </a:rPr>
              <a:t>But… people change and the AI needs to change with them…</a:t>
            </a:r>
            <a:r>
              <a:rPr lang="en-NL" dirty="0">
                <a:solidFill>
                  <a:srgbClr val="292929"/>
                </a:solidFill>
                <a:latin typeface="charter"/>
              </a:rPr>
              <a:t> So, whet</a:t>
            </a:r>
            <a:r>
              <a:rPr lang="en-US" dirty="0">
                <a:solidFill>
                  <a:srgbClr val="292929"/>
                </a:solidFill>
                <a:latin typeface="charter"/>
              </a:rPr>
              <a:t>h</a:t>
            </a:r>
            <a:r>
              <a:rPr lang="en-NL" dirty="0">
                <a:solidFill>
                  <a:srgbClr val="292929"/>
                </a:solidFill>
                <a:latin typeface="charter"/>
              </a:rPr>
              <a:t>er they will (ever/soon) be replaced is questionable</a:t>
            </a:r>
          </a:p>
          <a:p>
            <a:pPr marL="1828800" lvl="4" indent="0">
              <a:buNone/>
            </a:pPr>
            <a:r>
              <a:rPr lang="en-NL" dirty="0">
                <a:solidFill>
                  <a:srgbClr val="292929"/>
                </a:solidFill>
                <a:latin typeface="charter"/>
                <a:sym typeface="Wingdings" panose="05000000000000000000" pitchFamily="2" charset="2"/>
              </a:rPr>
              <a:t> Also risks....</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3314" name="Picture 2" descr="Pathé - Wikipedia">
            <a:extLst>
              <a:ext uri="{FF2B5EF4-FFF2-40B4-BE49-F238E27FC236}">
                <a16:creationId xmlns:a16="http://schemas.microsoft.com/office/drawing/2014/main" id="{E233101E-76B8-4DBE-9598-C4D58E824FAB}"/>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208964" y="2358736"/>
            <a:ext cx="3755880" cy="280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Weigh the costs of false positives and false negatives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Confusion matrices again!</a:t>
            </a:r>
          </a:p>
          <a:p>
            <a:pPr lvl="1"/>
            <a:r>
              <a:rPr lang="en-US" dirty="0"/>
              <a:t>What is the cost of a false positive?</a:t>
            </a:r>
          </a:p>
          <a:p>
            <a:pPr lvl="1"/>
            <a:r>
              <a:rPr lang="en-US" dirty="0"/>
              <a:t>What is the cost of a false negative?</a:t>
            </a:r>
          </a:p>
          <a:p>
            <a:pPr lvl="1"/>
            <a:r>
              <a:rPr lang="en-US" dirty="0"/>
              <a:t>Where do you priorities lie?</a:t>
            </a:r>
          </a:p>
          <a:p>
            <a:pPr lvl="1"/>
            <a:endParaRPr lang="en-US" dirty="0"/>
          </a:p>
          <a:p>
            <a:r>
              <a:rPr lang="en-US" dirty="0"/>
              <a:t>Very important! But, already covered in other parts of this block so let’s not dive into it here!</a:t>
            </a:r>
          </a:p>
          <a:p>
            <a:pPr lvl="1"/>
            <a:r>
              <a:rPr lang="en-US" sz="2000" dirty="0"/>
              <a:t>But, be aware that you do need to think about this when designing!</a:t>
            </a:r>
          </a:p>
        </p:txBody>
      </p:sp>
      <p:pic>
        <p:nvPicPr>
          <p:cNvPr id="8" name="Content Placeholder 7" descr="Table&#10;&#10;Description automatically generated">
            <a:extLst>
              <a:ext uri="{FF2B5EF4-FFF2-40B4-BE49-F238E27FC236}">
                <a16:creationId xmlns:a16="http://schemas.microsoft.com/office/drawing/2014/main" id="{40151A4D-D4F4-47B9-9AAC-C6AB6B4AE722}"/>
              </a:ext>
            </a:extLst>
          </p:cNvPr>
          <p:cNvPicPr>
            <a:picLocks noGrp="1" noChangeAspect="1"/>
          </p:cNvPicPr>
          <p:nvPr>
            <p:ph sz="quarter" idx="17"/>
          </p:nvPr>
        </p:nvPicPr>
        <p:blipFill>
          <a:blip r:embed="rId2"/>
          <a:stretch>
            <a:fillRect/>
          </a:stretch>
        </p:blipFill>
        <p:spPr>
          <a:xfrm>
            <a:off x="6856413" y="1878013"/>
            <a:ext cx="3887787" cy="3887787"/>
          </a:xfrm>
        </p:spPr>
      </p:pic>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5" name="Picture 2" descr="Racing Car Vroom SVG Cut File - Etsy">
            <a:extLst>
              <a:ext uri="{FF2B5EF4-FFF2-40B4-BE49-F238E27FC236}">
                <a16:creationId xmlns:a16="http://schemas.microsoft.com/office/drawing/2014/main" id="{D54620E8-7A2E-9AED-CFFD-FCEEA56EB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1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D8AE-2A8F-47C0-A191-200EEDF79DA4}"/>
              </a:ext>
            </a:extLst>
          </p:cNvPr>
          <p:cNvSpPr>
            <a:spLocks noGrp="1"/>
          </p:cNvSpPr>
          <p:nvPr>
            <p:ph type="title"/>
          </p:nvPr>
        </p:nvSpPr>
        <p:spPr/>
        <p:txBody>
          <a:bodyPr/>
          <a:lstStyle/>
          <a:p>
            <a:r>
              <a:rPr lang="en-NL" dirty="0"/>
              <a:t>So, is this all you need to know?</a:t>
            </a:r>
            <a:endParaRPr lang="en-GB" dirty="0"/>
          </a:p>
        </p:txBody>
      </p:sp>
      <p:sp>
        <p:nvSpPr>
          <p:cNvPr id="3" name="Slide Number Placeholder 2">
            <a:extLst>
              <a:ext uri="{FF2B5EF4-FFF2-40B4-BE49-F238E27FC236}">
                <a16:creationId xmlns:a16="http://schemas.microsoft.com/office/drawing/2014/main" id="{2119D55C-15F3-4524-A991-937F660F1629}"/>
              </a:ext>
            </a:extLst>
          </p:cNvPr>
          <p:cNvSpPr>
            <a:spLocks noGrp="1"/>
          </p:cNvSpPr>
          <p:nvPr>
            <p:ph type="sldNum" sz="quarter" idx="12"/>
          </p:nvPr>
        </p:nvSpPr>
        <p:spPr/>
        <p:txBody>
          <a:bodyPr/>
          <a:lstStyle/>
          <a:p>
            <a:fld id="{AA6C878E-6624-8940-965B-E61AF946BCDB}" type="slidenum">
              <a:rPr lang="nl-NL" smtClean="0"/>
              <a:t>28</a:t>
            </a:fld>
            <a:endParaRPr lang="nl-NL"/>
          </a:p>
        </p:txBody>
      </p:sp>
      <p:sp>
        <p:nvSpPr>
          <p:cNvPr id="4" name="Text Placeholder 3">
            <a:extLst>
              <a:ext uri="{FF2B5EF4-FFF2-40B4-BE49-F238E27FC236}">
                <a16:creationId xmlns:a16="http://schemas.microsoft.com/office/drawing/2014/main" id="{99FB2A61-6626-410E-88B6-972A4C921211}"/>
              </a:ext>
            </a:extLst>
          </p:cNvPr>
          <p:cNvSpPr>
            <a:spLocks noGrp="1"/>
          </p:cNvSpPr>
          <p:nvPr>
            <p:ph type="body" sz="quarter" idx="16"/>
          </p:nvPr>
        </p:nvSpPr>
        <p:spPr/>
        <p:txBody>
          <a:bodyPr/>
          <a:lstStyle/>
          <a:p>
            <a:r>
              <a:rPr lang="en-NL" dirty="0"/>
              <a:t>No. </a:t>
            </a:r>
            <a:r>
              <a:rPr lang="en-NL" dirty="0">
                <a:sym typeface="Wingdings" panose="05000000000000000000" pitchFamily="2" charset="2"/>
              </a:rPr>
              <a:t> </a:t>
            </a:r>
            <a:r>
              <a:rPr lang="en-US" dirty="0"/>
              <a:t>R</a:t>
            </a:r>
            <a:r>
              <a:rPr lang="en-NL" dirty="0"/>
              <a:t>.I.P. us</a:t>
            </a:r>
            <a:endParaRPr lang="en-GB" dirty="0"/>
          </a:p>
        </p:txBody>
      </p:sp>
      <p:sp>
        <p:nvSpPr>
          <p:cNvPr id="5" name="Content Placeholder 4">
            <a:extLst>
              <a:ext uri="{FF2B5EF4-FFF2-40B4-BE49-F238E27FC236}">
                <a16:creationId xmlns:a16="http://schemas.microsoft.com/office/drawing/2014/main" id="{65E7B3DF-AF48-4F0B-A0B6-D75AB0E5CEA3}"/>
              </a:ext>
            </a:extLst>
          </p:cNvPr>
          <p:cNvSpPr>
            <a:spLocks noGrp="1"/>
          </p:cNvSpPr>
          <p:nvPr>
            <p:ph sz="quarter" idx="15"/>
          </p:nvPr>
        </p:nvSpPr>
        <p:spPr>
          <a:xfrm>
            <a:off x="537882" y="1881852"/>
            <a:ext cx="11144919" cy="1221360"/>
          </a:xfrm>
        </p:spPr>
        <p:txBody>
          <a:bodyPr/>
          <a:lstStyle/>
          <a:p>
            <a:r>
              <a:rPr lang="en-GB" dirty="0"/>
              <a:t>AI and digital technology is advancing rapidly </a:t>
            </a:r>
            <a:endParaRPr lang="en-NL" dirty="0"/>
          </a:p>
          <a:p>
            <a:r>
              <a:rPr lang="en-NL" dirty="0"/>
              <a:t>Some things we just don’t know how to do yet</a:t>
            </a:r>
          </a:p>
          <a:p>
            <a:r>
              <a:rPr lang="en-NL" dirty="0"/>
              <a:t>You don’t learn good design by just studying theory; but it helps</a:t>
            </a:r>
          </a:p>
        </p:txBody>
      </p:sp>
      <p:sp>
        <p:nvSpPr>
          <p:cNvPr id="6" name="Text Placeholder 5">
            <a:extLst>
              <a:ext uri="{FF2B5EF4-FFF2-40B4-BE49-F238E27FC236}">
                <a16:creationId xmlns:a16="http://schemas.microsoft.com/office/drawing/2014/main" id="{43672EA3-1F92-4B91-B78F-9DC41B65E482}"/>
              </a:ext>
            </a:extLst>
          </p:cNvPr>
          <p:cNvSpPr>
            <a:spLocks noGrp="1"/>
          </p:cNvSpPr>
          <p:nvPr>
            <p:ph type="body" sz="quarter" idx="17"/>
          </p:nvPr>
        </p:nvSpPr>
        <p:spPr>
          <a:xfrm>
            <a:off x="537882" y="3485645"/>
            <a:ext cx="11336161" cy="471498"/>
          </a:xfrm>
        </p:spPr>
        <p:txBody>
          <a:bodyPr/>
          <a:lstStyle/>
          <a:p>
            <a:r>
              <a:rPr lang="en-NL" dirty="0"/>
              <a:t>Design isn’t about knowing; about fundamental knowledge</a:t>
            </a:r>
            <a:endParaRPr lang="en-GB" dirty="0"/>
          </a:p>
        </p:txBody>
      </p:sp>
      <p:sp>
        <p:nvSpPr>
          <p:cNvPr id="7" name="Content Placeholder 6">
            <a:extLst>
              <a:ext uri="{FF2B5EF4-FFF2-40B4-BE49-F238E27FC236}">
                <a16:creationId xmlns:a16="http://schemas.microsoft.com/office/drawing/2014/main" id="{6051D3D2-EDA6-4A6B-A874-CE91C7C7DCE0}"/>
              </a:ext>
            </a:extLst>
          </p:cNvPr>
          <p:cNvSpPr>
            <a:spLocks noGrp="1"/>
          </p:cNvSpPr>
          <p:nvPr>
            <p:ph sz="quarter" idx="18"/>
          </p:nvPr>
        </p:nvSpPr>
        <p:spPr>
          <a:xfrm>
            <a:off x="537882" y="3957143"/>
            <a:ext cx="11144921" cy="2147628"/>
          </a:xfrm>
        </p:spPr>
        <p:txBody>
          <a:bodyPr numCol="2"/>
          <a:lstStyle/>
          <a:p>
            <a:r>
              <a:rPr lang="en-NL" dirty="0"/>
              <a:t>Design is about inferences; connecting the dots: both for the user and for the designer</a:t>
            </a:r>
          </a:p>
          <a:p>
            <a:r>
              <a:rPr lang="en-NL" dirty="0"/>
              <a:t>And keeping the central value of whatever solution you have in mind</a:t>
            </a:r>
          </a:p>
          <a:p>
            <a:endParaRPr lang="en-NL" dirty="0"/>
          </a:p>
          <a:p>
            <a:r>
              <a:rPr lang="en-NL" dirty="0"/>
              <a:t>That means:</a:t>
            </a:r>
          </a:p>
          <a:p>
            <a:pPr lvl="1"/>
            <a:r>
              <a:rPr lang="en-NL" dirty="0"/>
              <a:t>Trying out ideas</a:t>
            </a:r>
          </a:p>
          <a:p>
            <a:pPr lvl="1"/>
            <a:r>
              <a:rPr lang="en-NL" dirty="0"/>
              <a:t>Testing, prototyping</a:t>
            </a:r>
          </a:p>
          <a:p>
            <a:pPr lvl="1"/>
            <a:r>
              <a:rPr lang="en-NL" dirty="0"/>
              <a:t>Failing and learn</a:t>
            </a:r>
          </a:p>
          <a:p>
            <a:pPr lvl="1"/>
            <a:r>
              <a:rPr lang="en-NL" dirty="0"/>
              <a:t>Iteration and implementation</a:t>
            </a:r>
            <a:endParaRPr lang="en-GB" dirty="0"/>
          </a:p>
        </p:txBody>
      </p:sp>
    </p:spTree>
    <p:extLst>
      <p:ext uri="{BB962C8B-B14F-4D97-AF65-F5344CB8AC3E}">
        <p14:creationId xmlns:p14="http://schemas.microsoft.com/office/powerpoint/2010/main" val="1528630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29</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NL" dirty="0"/>
              <a:t>HCAI (and ML)</a:t>
            </a:r>
            <a:r>
              <a:rPr lang="en-US" dirty="0"/>
              <a:t> is </a:t>
            </a:r>
            <a:r>
              <a:rPr lang="en-NL" dirty="0"/>
              <a:t>still more of a craft (like c</a:t>
            </a:r>
            <a:r>
              <a:rPr lang="en-US" dirty="0" err="1"/>
              <a:t>ooking</a:t>
            </a:r>
            <a:r>
              <a:rPr lang="en-NL" dirty="0"/>
              <a:t>!)</a:t>
            </a:r>
            <a:endParaRPr lang="en-US" dirty="0"/>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There is not set way to solve a problem</a:t>
            </a:r>
          </a:p>
          <a:p>
            <a:r>
              <a:rPr lang="en-US" dirty="0"/>
              <a:t>There are recipes</a:t>
            </a:r>
          </a:p>
          <a:p>
            <a:r>
              <a:rPr lang="en-US" dirty="0"/>
              <a:t>But…</a:t>
            </a:r>
          </a:p>
          <a:p>
            <a:r>
              <a:rPr lang="en-US" dirty="0"/>
              <a:t>A good recipe does not make a good cook</a:t>
            </a:r>
          </a:p>
          <a:p>
            <a:pPr lvl="1"/>
            <a:r>
              <a:rPr lang="en-US" dirty="0"/>
              <a:t>Burger Flippy 2 on the right; apparently Flippy 1 didn’t make it into White Castle</a:t>
            </a:r>
          </a:p>
          <a:p>
            <a:r>
              <a:rPr lang="en-US" b="1" dirty="0"/>
              <a:t>Practice and insight into the process are fundamental; and thereby come intuition</a:t>
            </a:r>
            <a:r>
              <a:rPr lang="en-NL" b="1" dirty="0"/>
              <a:t> and iteration</a:t>
            </a:r>
            <a:endParaRPr lang="en-US" b="1" dirty="0"/>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0242" name="Picture 2" descr="Flippy 2 kitchen robot can singlehandedly work a fast food fry station">
            <a:extLst>
              <a:ext uri="{FF2B5EF4-FFF2-40B4-BE49-F238E27FC236}">
                <a16:creationId xmlns:a16="http://schemas.microsoft.com/office/drawing/2014/main" id="{AB5070BD-2659-4BAF-BBCF-95C4E59E252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025385"/>
            <a:ext cx="5389563" cy="35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46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4D03BD-1927-4ED5-8CD1-04F344EBA104}"/>
              </a:ext>
            </a:extLst>
          </p:cNvPr>
          <p:cNvSpPr>
            <a:spLocks noGrp="1"/>
          </p:cNvSpPr>
          <p:nvPr>
            <p:ph type="sldNum" sz="quarter" idx="12"/>
          </p:nvPr>
        </p:nvSpPr>
        <p:spPr/>
        <p:txBody>
          <a:bodyPr/>
          <a:lstStyle/>
          <a:p>
            <a:fld id="{AA6C878E-6624-8940-965B-E61AF946BCDB}" type="slidenum">
              <a:rPr lang="nl-NL" smtClean="0"/>
              <a:t>30</a:t>
            </a:fld>
            <a:endParaRPr lang="nl-NL"/>
          </a:p>
        </p:txBody>
      </p:sp>
      <p:pic>
        <p:nvPicPr>
          <p:cNvPr id="1028" name="Picture 4" descr="The Iterative Design process at TokBox | by Justinmind | Justinmind | Medium">
            <a:extLst>
              <a:ext uri="{FF2B5EF4-FFF2-40B4-BE49-F238E27FC236}">
                <a16:creationId xmlns:a16="http://schemas.microsoft.com/office/drawing/2014/main" id="{91B38333-B40D-4244-9E90-6290E7075B9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228" r="222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33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21408-8D97-4D66-9E50-FB19A8FFC75E}"/>
              </a:ext>
            </a:extLst>
          </p:cNvPr>
          <p:cNvSpPr>
            <a:spLocks noGrp="1"/>
          </p:cNvSpPr>
          <p:nvPr>
            <p:ph type="body" sz="quarter" idx="14"/>
          </p:nvPr>
        </p:nvSpPr>
        <p:spPr/>
        <p:txBody>
          <a:bodyPr/>
          <a:lstStyle/>
          <a:p>
            <a:r>
              <a:rPr lang="en-US" dirty="0"/>
              <a:t>A brief overview of </a:t>
            </a:r>
            <a:r>
              <a:rPr lang="en-NL" dirty="0"/>
              <a:t>the possibilities and </a:t>
            </a:r>
            <a:r>
              <a:rPr lang="en-US" dirty="0"/>
              <a:t>what’s out there…</a:t>
            </a:r>
          </a:p>
        </p:txBody>
      </p:sp>
      <p:sp>
        <p:nvSpPr>
          <p:cNvPr id="3" name="Title 2">
            <a:extLst>
              <a:ext uri="{FF2B5EF4-FFF2-40B4-BE49-F238E27FC236}">
                <a16:creationId xmlns:a16="http://schemas.microsoft.com/office/drawing/2014/main" id="{DCCCA1E1-5F82-4DAB-8BAF-15ED58C41693}"/>
              </a:ext>
            </a:extLst>
          </p:cNvPr>
          <p:cNvSpPr>
            <a:spLocks noGrp="1"/>
          </p:cNvSpPr>
          <p:nvPr>
            <p:ph type="title"/>
          </p:nvPr>
        </p:nvSpPr>
        <p:spPr/>
        <p:txBody>
          <a:bodyPr/>
          <a:lstStyle/>
          <a:p>
            <a:r>
              <a:rPr lang="en-US" dirty="0"/>
              <a:t>HCAI: Applications</a:t>
            </a:r>
          </a:p>
        </p:txBody>
      </p:sp>
      <p:sp>
        <p:nvSpPr>
          <p:cNvPr id="4" name="Slide Number Placeholder 3">
            <a:extLst>
              <a:ext uri="{FF2B5EF4-FFF2-40B4-BE49-F238E27FC236}">
                <a16:creationId xmlns:a16="http://schemas.microsoft.com/office/drawing/2014/main" id="{1F9B7F12-7D8A-4F17-9C47-1D2137BA4561}"/>
              </a:ext>
            </a:extLst>
          </p:cNvPr>
          <p:cNvSpPr>
            <a:spLocks noGrp="1"/>
          </p:cNvSpPr>
          <p:nvPr>
            <p:ph type="sldNum" sz="quarter" idx="12"/>
          </p:nvPr>
        </p:nvSpPr>
        <p:spPr/>
        <p:txBody>
          <a:bodyPr/>
          <a:lstStyle/>
          <a:p>
            <a:fld id="{AA6C878E-6624-8940-965B-E61AF946BCDB}" type="slidenum">
              <a:rPr lang="nl-NL" smtClean="0"/>
              <a:t>31</a:t>
            </a:fld>
            <a:endParaRPr lang="nl-NL"/>
          </a:p>
        </p:txBody>
      </p:sp>
    </p:spTree>
    <p:extLst>
      <p:ext uri="{BB962C8B-B14F-4D97-AF65-F5344CB8AC3E}">
        <p14:creationId xmlns:p14="http://schemas.microsoft.com/office/powerpoint/2010/main" val="4266607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Opportunities</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dirty="0"/>
              <a:t>Let humans do things that computers will never be able to do.</a:t>
            </a:r>
            <a:r>
              <a:rPr lang="en-NL" dirty="0"/>
              <a:t> </a:t>
            </a:r>
            <a:r>
              <a:rPr lang="en-NL" dirty="0">
                <a:solidFill>
                  <a:schemeClr val="bg2">
                    <a:lumMod val="90000"/>
                  </a:schemeClr>
                </a:solidFill>
                <a:sym typeface="Wingdings" panose="05000000000000000000" pitchFamily="2" charset="2"/>
              </a:rPr>
              <a:t> or not yet</a:t>
            </a:r>
            <a:endParaRPr lang="en-US" dirty="0">
              <a:solidFill>
                <a:schemeClr val="bg2">
                  <a:lumMod val="90000"/>
                </a:schemeClr>
              </a:solidFill>
            </a:endParaRPr>
          </a:p>
          <a:p>
            <a:r>
              <a:rPr lang="en-US" dirty="0"/>
              <a:t>Let humans lay the foundations so that computers can learn to do things.</a:t>
            </a:r>
          </a:p>
          <a:p>
            <a:r>
              <a:rPr lang="en-US" dirty="0"/>
              <a:t>Let humans do tasks to allow them to distinguish themselves from computers.</a:t>
            </a:r>
          </a:p>
          <a:p>
            <a:r>
              <a:rPr lang="en-US" dirty="0"/>
              <a:t>Let computers and humans work in symbiosis to solve certain tasks.</a:t>
            </a:r>
            <a:endParaRPr lang="en-NL" dirty="0"/>
          </a:p>
          <a:p>
            <a:endParaRPr lang="en-NL" dirty="0"/>
          </a:p>
          <a:p>
            <a:pPr marL="0" indent="0">
              <a:buNone/>
            </a:pPr>
            <a:r>
              <a:rPr lang="en-NL" dirty="0"/>
              <a:t>Also referred to as </a:t>
            </a:r>
            <a:r>
              <a:rPr lang="en-NL" b="1" dirty="0"/>
              <a:t>Crowd-Sourcing</a:t>
            </a:r>
            <a:endParaRPr lang="en-US" b="1"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1026" name="Picture 2">
            <a:extLst>
              <a:ext uri="{FF2B5EF4-FFF2-40B4-BE49-F238E27FC236}">
                <a16:creationId xmlns:a16="http://schemas.microsoft.com/office/drawing/2014/main" id="{81B448E4-1417-4573-90EA-D93AEA2894D9}"/>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105525" y="2324806"/>
            <a:ext cx="5389563" cy="299420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6A78C010-AD8E-7EE8-3FCE-5F35DD0447AF}"/>
              </a:ext>
            </a:extLst>
          </p:cNvPr>
          <p:cNvSpPr txBox="1">
            <a:spLocks/>
          </p:cNvSpPr>
          <p:nvPr/>
        </p:nvSpPr>
        <p:spPr>
          <a:xfrm>
            <a:off x="1658857" y="6369507"/>
            <a:ext cx="8874285" cy="424896"/>
          </a:xfrm>
          <a:prstGeom prst="rect">
            <a:avLst/>
          </a:prstGeom>
        </p:spPr>
        <p:txBody>
          <a:bodyPr numCol="3"/>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bg1"/>
              </a:buClr>
              <a:buFont typeface="+mj-lt"/>
              <a:buAutoNum type="arabicPeriod"/>
            </a:pPr>
            <a:r>
              <a:rPr lang="en-NL" dirty="0">
                <a:hlinkClick r:id="rId4"/>
              </a:rPr>
              <a:t>3 </a:t>
            </a:r>
            <a:r>
              <a:rPr lang="en-US" dirty="0">
                <a:hlinkClick r:id="rId4"/>
              </a:rPr>
              <a:t>C</a:t>
            </a:r>
            <a:r>
              <a:rPr lang="en-NL" dirty="0" err="1">
                <a:hlinkClick r:id="rId4"/>
              </a:rPr>
              <a:t>ool</a:t>
            </a:r>
            <a:endParaRPr lang="en-NL" dirty="0"/>
          </a:p>
          <a:p>
            <a:pPr marL="457200" indent="-457200">
              <a:buClr>
                <a:schemeClr val="bg1"/>
              </a:buClr>
              <a:buFont typeface="+mj-lt"/>
              <a:buAutoNum type="arabicPeriod"/>
            </a:pPr>
            <a:r>
              <a:rPr lang="en-US" dirty="0">
                <a:hlinkClick r:id="rId5"/>
              </a:rPr>
              <a:t>P</a:t>
            </a:r>
            <a:r>
              <a:rPr lang="en-NL" dirty="0">
                <a:hlinkClick r:id="rId5"/>
              </a:rPr>
              <a:t>apers</a:t>
            </a:r>
            <a:endParaRPr lang="en-NL" dirty="0"/>
          </a:p>
          <a:p>
            <a:pPr marL="457200" indent="-457200">
              <a:buClr>
                <a:schemeClr val="bg1"/>
              </a:buClr>
              <a:buFont typeface="+mj-lt"/>
              <a:buAutoNum type="arabicPeriod"/>
            </a:pPr>
            <a:r>
              <a:rPr lang="en-US" dirty="0">
                <a:hlinkClick r:id="rId6"/>
              </a:rPr>
              <a:t>O</a:t>
            </a:r>
            <a:r>
              <a:rPr lang="en-NL" dirty="0">
                <a:hlinkClick r:id="rId6"/>
              </a:rPr>
              <a:t>n topic</a:t>
            </a:r>
            <a:endParaRPr lang="en-US" dirty="0"/>
          </a:p>
        </p:txBody>
      </p:sp>
    </p:spTree>
    <p:extLst>
      <p:ext uri="{BB962C8B-B14F-4D97-AF65-F5344CB8AC3E}">
        <p14:creationId xmlns:p14="http://schemas.microsoft.com/office/powerpoint/2010/main" val="10048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33</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b="1" dirty="0"/>
              <a:t>Problem:</a:t>
            </a:r>
            <a:r>
              <a:rPr lang="en-US" dirty="0"/>
              <a:t> Software algorithms can be used to take advantage of many internet services</a:t>
            </a:r>
          </a:p>
          <a:p>
            <a:pPr lvl="1"/>
            <a:r>
              <a:rPr lang="en-US" dirty="0"/>
              <a:t>Polls</a:t>
            </a:r>
          </a:p>
          <a:p>
            <a:pPr lvl="1"/>
            <a:r>
              <a:rPr lang="en-US" dirty="0"/>
              <a:t>Registering E-mail addresses</a:t>
            </a:r>
          </a:p>
          <a:p>
            <a:pPr lvl="1"/>
            <a:r>
              <a:rPr lang="en-US" dirty="0"/>
              <a:t>Buying tickets</a:t>
            </a:r>
          </a:p>
          <a:p>
            <a:pPr lvl="1"/>
            <a:r>
              <a:rPr lang="en-US" dirty="0"/>
              <a:t>…</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2050" name="Picture 2">
            <a:extLst>
              <a:ext uri="{FF2B5EF4-FFF2-40B4-BE49-F238E27FC236}">
                <a16:creationId xmlns:a16="http://schemas.microsoft.com/office/drawing/2014/main" id="{AF8FB02B-76E7-47BD-9FB1-52363CA49BA4}"/>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432410"/>
            <a:ext cx="5389563" cy="277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8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b="1" dirty="0"/>
              <a:t>Solution:</a:t>
            </a:r>
            <a:r>
              <a:rPr lang="en-US" dirty="0"/>
              <a:t> </a:t>
            </a:r>
            <a:r>
              <a:rPr lang="en-US" dirty="0">
                <a:highlight>
                  <a:srgbClr val="FFFF00"/>
                </a:highlight>
              </a:rPr>
              <a:t>C</a:t>
            </a:r>
            <a:r>
              <a:rPr lang="en-US" dirty="0"/>
              <a:t>ompletely </a:t>
            </a:r>
            <a:r>
              <a:rPr lang="en-US" dirty="0">
                <a:highlight>
                  <a:srgbClr val="FFFF00"/>
                </a:highlight>
              </a:rPr>
              <a:t>A</a:t>
            </a:r>
            <a:r>
              <a:rPr lang="en-US" dirty="0"/>
              <a:t>utomated </a:t>
            </a:r>
            <a:r>
              <a:rPr lang="en-US" dirty="0">
                <a:highlight>
                  <a:srgbClr val="FFFF00"/>
                </a:highlight>
              </a:rPr>
              <a:t>P</a:t>
            </a:r>
            <a:r>
              <a:rPr lang="en-US" dirty="0"/>
              <a:t>ublic </a:t>
            </a:r>
            <a:r>
              <a:rPr lang="en-US" dirty="0">
                <a:highlight>
                  <a:srgbClr val="FFFF00"/>
                </a:highlight>
              </a:rPr>
              <a:t>T</a:t>
            </a:r>
            <a:r>
              <a:rPr lang="en-US" dirty="0"/>
              <a:t>uring test to tell </a:t>
            </a:r>
            <a:r>
              <a:rPr lang="en-US" dirty="0">
                <a:highlight>
                  <a:srgbClr val="FFFF00"/>
                </a:highlight>
              </a:rPr>
              <a:t>C</a:t>
            </a:r>
            <a:r>
              <a:rPr lang="en-US" dirty="0"/>
              <a:t>omputers and </a:t>
            </a:r>
            <a:r>
              <a:rPr lang="en-US" dirty="0">
                <a:highlight>
                  <a:srgbClr val="FFFF00"/>
                </a:highlight>
              </a:rPr>
              <a:t>H</a:t>
            </a:r>
            <a:r>
              <a:rPr lang="en-US" dirty="0"/>
              <a:t>umans </a:t>
            </a:r>
            <a:r>
              <a:rPr lang="en-US" dirty="0">
                <a:highlight>
                  <a:srgbClr val="FFFF00"/>
                </a:highlight>
              </a:rPr>
              <a:t>A</a:t>
            </a:r>
            <a:r>
              <a:rPr lang="en-US" dirty="0"/>
              <a:t>part </a:t>
            </a:r>
          </a:p>
          <a:p>
            <a:pPr lvl="1"/>
            <a:r>
              <a:rPr lang="en-US" dirty="0"/>
              <a:t>Based on the fundamental idea from cryptography: a computer can probably crack this code, but based on what we know right now, it would take a very long time to do so.</a:t>
            </a:r>
          </a:p>
          <a:p>
            <a:pPr lvl="1"/>
            <a:r>
              <a:rPr lang="en-US" dirty="0"/>
              <a:t>Take tasks that AI is currently not very good at</a:t>
            </a:r>
            <a:r>
              <a:rPr lang="en-NL" dirty="0"/>
              <a:t> </a:t>
            </a:r>
            <a:r>
              <a:rPr lang="en-NL" dirty="0">
                <a:sym typeface="Wingdings" panose="05000000000000000000" pitchFamily="2" charset="2"/>
              </a:rPr>
              <a:t> Give it to humans</a:t>
            </a:r>
            <a:endParaRPr lang="en-US" dirty="0"/>
          </a:p>
          <a:p>
            <a:pPr lvl="1"/>
            <a:r>
              <a:rPr lang="en-US" dirty="0"/>
              <a:t>A CAPTCHA is a cryptographic protocol whose underlying hardness is based on AI problem.</a:t>
            </a:r>
          </a:p>
          <a:p>
            <a:pPr lvl="1"/>
            <a:r>
              <a:rPr lang="en-US" sz="1800" dirty="0"/>
              <a:t>Curious? </a:t>
            </a:r>
            <a:r>
              <a:rPr lang="en-US" sz="1800" dirty="0">
                <a:sym typeface="Wingdings" panose="05000000000000000000" pitchFamily="2" charset="2"/>
              </a:rPr>
              <a:t> </a:t>
            </a:r>
            <a:r>
              <a:rPr lang="en-US" sz="1800" dirty="0">
                <a:solidFill>
                  <a:srgbClr val="00B0F0"/>
                </a:solidFill>
                <a:sym typeface="Wingdings" panose="05000000000000000000" pitchFamily="2" charset="2"/>
                <a:hlinkClick r:id="rId2">
                  <a:extLst>
                    <a:ext uri="{A12FA001-AC4F-418D-AE19-62706E023703}">
                      <ahyp:hlinkClr xmlns:ahyp="http://schemas.microsoft.com/office/drawing/2018/hyperlinkcolor" val="tx"/>
                    </a:ext>
                  </a:extLst>
                </a:hlinkClick>
              </a:rPr>
              <a:t>Link to Paper </a:t>
            </a:r>
            <a:r>
              <a:rPr lang="en-US" sz="1800" dirty="0">
                <a:solidFill>
                  <a:srgbClr val="00B0F0"/>
                </a:solidFill>
                <a:hlinkClick r:id="rId2">
                  <a:extLst>
                    <a:ext uri="{A12FA001-AC4F-418D-AE19-62706E023703}">
                      <ahyp:hlinkClr xmlns:ahyp="http://schemas.microsoft.com/office/drawing/2018/hyperlinkcolor" val="tx"/>
                    </a:ext>
                  </a:extLst>
                </a:hlinkClick>
              </a:rPr>
              <a:t>(Von </a:t>
            </a:r>
            <a:r>
              <a:rPr lang="en-US" sz="1800" dirty="0" err="1">
                <a:solidFill>
                  <a:srgbClr val="00B0F0"/>
                </a:solidFill>
                <a:hlinkClick r:id="rId2">
                  <a:extLst>
                    <a:ext uri="{A12FA001-AC4F-418D-AE19-62706E023703}">
                      <ahyp:hlinkClr xmlns:ahyp="http://schemas.microsoft.com/office/drawing/2018/hyperlinkcolor" val="tx"/>
                    </a:ext>
                  </a:extLst>
                </a:hlinkClick>
              </a:rPr>
              <a:t>Ahn</a:t>
            </a:r>
            <a:r>
              <a:rPr lang="en-US" sz="1800" dirty="0">
                <a:solidFill>
                  <a:srgbClr val="00B0F0"/>
                </a:solidFill>
                <a:hlinkClick r:id="rId2">
                  <a:extLst>
                    <a:ext uri="{A12FA001-AC4F-418D-AE19-62706E023703}">
                      <ahyp:hlinkClr xmlns:ahyp="http://schemas.microsoft.com/office/drawing/2018/hyperlinkcolor" val="tx"/>
                    </a:ext>
                  </a:extLst>
                </a:hlinkClick>
              </a:rPr>
              <a:t> et al., 2000)</a:t>
            </a:r>
            <a:endParaRPr lang="en-US" sz="1800" dirty="0">
              <a:solidFill>
                <a:srgbClr val="00B0F0"/>
              </a:solidFill>
            </a:endParaRP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3074" name="Picture 2">
            <a:extLst>
              <a:ext uri="{FF2B5EF4-FFF2-40B4-BE49-F238E27FC236}">
                <a16:creationId xmlns:a16="http://schemas.microsoft.com/office/drawing/2014/main" id="{89ADE50F-F5A9-4265-9927-8593316131F8}"/>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523163" y="3142382"/>
            <a:ext cx="3971925" cy="204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6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35</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dirty="0"/>
              <a:t>Acquired by Google in 2009</a:t>
            </a:r>
          </a:p>
          <a:p>
            <a:r>
              <a:rPr lang="en-US" dirty="0"/>
              <a:t>“A free service that protects your website from spam and abuse. reCAPTCHA uses an advanced risk analysis engine and adaptive CAPTCHAs to keep automated software from engaging in abusive activities on your site. It does this while letting your valid users pass through with ease.”</a:t>
            </a:r>
          </a:p>
          <a:p>
            <a:r>
              <a:rPr lang="en-US" dirty="0"/>
              <a:t>Designed to distinguish humans from bots and at the same time provide useful tasks: </a:t>
            </a:r>
          </a:p>
          <a:p>
            <a:pPr lvl="1"/>
            <a:r>
              <a:rPr lang="en-US" dirty="0"/>
              <a:t>Labelling data</a:t>
            </a:r>
          </a:p>
          <a:p>
            <a:pPr lvl="1"/>
            <a:r>
              <a:rPr lang="en-US" dirty="0"/>
              <a:t>Identifying problems for the AI</a:t>
            </a:r>
            <a:endParaRPr lang="en-NL" dirty="0"/>
          </a:p>
          <a:p>
            <a:pPr lvl="1"/>
            <a:r>
              <a:rPr lang="en-NL" dirty="0"/>
              <a:t>How? You get one correctly labelled image and one new one (or “unsaturated” one)</a:t>
            </a:r>
            <a:endParaRPr lang="en-US"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4098" name="Picture 2">
            <a:extLst>
              <a:ext uri="{FF2B5EF4-FFF2-40B4-BE49-F238E27FC236}">
                <a16:creationId xmlns:a16="http://schemas.microsoft.com/office/drawing/2014/main" id="{D3995A9B-3422-411F-9026-E05CE49E988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403980" y="2566988"/>
            <a:ext cx="2210290" cy="31988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1425B39-55ED-4316-BDC1-CAD142D5A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251" y="65234"/>
            <a:ext cx="2326019" cy="232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5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645634" cy="3888000"/>
          </a:xfrm>
        </p:spPr>
        <p:txBody>
          <a:bodyPr/>
          <a:lstStyle/>
          <a:p>
            <a:r>
              <a:rPr lang="en-US" dirty="0"/>
              <a:t>First application: recognition of (difficult, old, …) texts that Optional Character Recognition software is really bad </a:t>
            </a:r>
            <a:r>
              <a:rPr lang="en-NL" dirty="0"/>
              <a:t>for with regards to</a:t>
            </a:r>
            <a:r>
              <a:rPr lang="en-US" dirty="0"/>
              <a:t> processing </a:t>
            </a:r>
            <a:r>
              <a:rPr lang="en-NL" dirty="0" err="1"/>
              <a:t>i</a:t>
            </a:r>
            <a:r>
              <a:rPr lang="en-US" dirty="0"/>
              <a:t>t</a:t>
            </a:r>
          </a:p>
          <a:p>
            <a:r>
              <a:rPr lang="en-US" dirty="0"/>
              <a:t>Has been used to digitize Google Books and complete New-York Times archive</a:t>
            </a:r>
          </a:p>
        </p:txBody>
      </p:sp>
      <p:pic>
        <p:nvPicPr>
          <p:cNvPr id="8" name="Content Placeholder 7" descr="Graphical user interface, diagram, application&#10;&#10;Description automatically generated">
            <a:extLst>
              <a:ext uri="{FF2B5EF4-FFF2-40B4-BE49-F238E27FC236}">
                <a16:creationId xmlns:a16="http://schemas.microsoft.com/office/drawing/2014/main" id="{94282897-E6D9-462E-A90D-69E370EBB9CD}"/>
              </a:ext>
            </a:extLst>
          </p:cNvPr>
          <p:cNvPicPr>
            <a:picLocks noGrp="1" noChangeAspect="1"/>
          </p:cNvPicPr>
          <p:nvPr>
            <p:ph sz="quarter" idx="17"/>
          </p:nvPr>
        </p:nvPicPr>
        <p:blipFill>
          <a:blip r:embed="rId2"/>
          <a:stretch>
            <a:fillRect/>
          </a:stretch>
        </p:blipFill>
        <p:spPr>
          <a:xfrm>
            <a:off x="6511795" y="1878013"/>
            <a:ext cx="4746886" cy="3887787"/>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5" name="Picture 2" descr="Racing Car Vroom SVG Cut File - Etsy">
            <a:extLst>
              <a:ext uri="{FF2B5EF4-FFF2-40B4-BE49-F238E27FC236}">
                <a16:creationId xmlns:a16="http://schemas.microsoft.com/office/drawing/2014/main" id="{FC2C1158-58FB-DE21-EDA1-BDD3FE67D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29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37</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Why two words?</a:t>
            </a:r>
          </a:p>
          <a:p>
            <a:pPr lvl="1"/>
            <a:r>
              <a:rPr lang="en-US" dirty="0"/>
              <a:t>ReCAPTCHA already knows the answer to one of the words</a:t>
            </a:r>
          </a:p>
          <a:p>
            <a:pPr lvl="1"/>
            <a:r>
              <a:rPr lang="en-US" dirty="0"/>
              <a:t>If you type that word correctly, it assumes you are human</a:t>
            </a:r>
          </a:p>
          <a:p>
            <a:pPr lvl="1"/>
            <a:r>
              <a:rPr lang="en-US" dirty="0"/>
              <a:t>Some confidence that you also typed the second word correctly</a:t>
            </a:r>
          </a:p>
          <a:p>
            <a:pPr lvl="1"/>
            <a:r>
              <a:rPr lang="en-US" dirty="0"/>
              <a:t>Combine with answers from other users</a:t>
            </a:r>
          </a:p>
          <a:p>
            <a:pPr lvl="1"/>
            <a:r>
              <a:rPr lang="en-US" dirty="0"/>
              <a:t>If a large proportion of participants agree on what the word is, we can assume the recognition is correct.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691924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38</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Conversion</a:t>
            </a:r>
          </a:p>
          <a:p>
            <a:pPr lvl="1"/>
            <a:r>
              <a:rPr lang="en-US" dirty="0"/>
              <a:t>ReCAPTCHA is freely available for websites who need a CAPTCHA system to protect their services from abuse </a:t>
            </a:r>
            <a:endParaRPr lang="en-NL" dirty="0"/>
          </a:p>
          <a:p>
            <a:pPr marL="914400" lvl="2" indent="0">
              <a:buNone/>
            </a:pPr>
            <a:r>
              <a:rPr lang="en-NL" dirty="0">
                <a:sym typeface="Wingdings" panose="05000000000000000000" pitchFamily="2" charset="2"/>
              </a:rPr>
              <a:t>Free security service</a:t>
            </a:r>
            <a:endParaRPr lang="en-US" dirty="0"/>
          </a:p>
          <a:p>
            <a:pPr lvl="1"/>
            <a:r>
              <a:rPr lang="en-US" dirty="0"/>
              <a:t>Google can use the output for their own products or it can use the service to do word recognition for other organizations</a:t>
            </a:r>
            <a:r>
              <a:rPr lang="en-NL" dirty="0"/>
              <a:t> </a:t>
            </a:r>
          </a:p>
          <a:p>
            <a:pPr lvl="2">
              <a:buFont typeface="Wingdings" panose="05000000000000000000" pitchFamily="2" charset="2"/>
              <a:buChar char="à"/>
            </a:pPr>
            <a:r>
              <a:rPr lang="en-NL" dirty="0">
                <a:sym typeface="Wingdings" panose="05000000000000000000" pitchFamily="2" charset="2"/>
              </a:rPr>
              <a:t>Free data quality check; label generation</a:t>
            </a:r>
          </a:p>
          <a:p>
            <a:pPr lvl="2">
              <a:buFont typeface="Wingdings" panose="05000000000000000000" pitchFamily="2" charset="2"/>
              <a:buChar char="à"/>
            </a:pPr>
            <a:r>
              <a:rPr lang="en-NL" dirty="0">
                <a:sym typeface="Wingdings" panose="05000000000000000000" pitchFamily="2" charset="2"/>
              </a:rPr>
              <a:t>Money making machine</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231375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39</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In 2011</a:t>
            </a:r>
          </a:p>
          <a:p>
            <a:pPr lvl="1"/>
            <a:r>
              <a:rPr lang="en-US" dirty="0"/>
              <a:t>350 000 sites were using ReCAPTCHA</a:t>
            </a:r>
          </a:p>
          <a:p>
            <a:pPr lvl="1"/>
            <a:r>
              <a:rPr lang="en-US" dirty="0"/>
              <a:t>About 100 million words were digitized per day</a:t>
            </a:r>
          </a:p>
          <a:p>
            <a:pPr lvl="1"/>
            <a:r>
              <a:rPr lang="en-US" dirty="0"/>
              <a:t>Equivalent to about 2.5 million books per year</a:t>
            </a:r>
          </a:p>
          <a:p>
            <a:pPr lvl="1"/>
            <a:r>
              <a:rPr lang="en-US" dirty="0"/>
              <a:t>750 million people had helped to recognize at least one word</a:t>
            </a:r>
          </a:p>
          <a:p>
            <a:pPr marL="0" indent="-29700">
              <a:buNone/>
            </a:pPr>
            <a:endParaRPr lang="en-US" dirty="0"/>
          </a:p>
          <a:p>
            <a:pPr marL="0" indent="-29700">
              <a:buNone/>
            </a:pPr>
            <a:r>
              <a:rPr lang="fr-FR" sz="1800" b="0" i="0" u="none" strike="noStrike" baseline="0" dirty="0">
                <a:solidFill>
                  <a:srgbClr val="5B5854"/>
                </a:solidFill>
                <a:latin typeface="Avenir-Medium"/>
              </a:rPr>
              <a:t>Source:</a:t>
            </a:r>
            <a:r>
              <a:rPr lang="fr-FR" sz="1800" b="0" i="0" u="none" strike="noStrike" baseline="0" dirty="0">
                <a:solidFill>
                  <a:srgbClr val="00B0F0"/>
                </a:solidFill>
                <a:latin typeface="Avenir-Medium"/>
              </a:rPr>
              <a:t> </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Massive-</a:t>
            </a:r>
            <a:r>
              <a:rPr lang="fr-FR" sz="1800" b="0" i="0" u="none" strike="noStrike" baseline="0" dirty="0" err="1">
                <a:solidFill>
                  <a:srgbClr val="00B0F0"/>
                </a:solidFill>
                <a:latin typeface="Avenir-Medium"/>
                <a:hlinkClick r:id="rId2">
                  <a:extLst>
                    <a:ext uri="{A12FA001-AC4F-418D-AE19-62706E023703}">
                      <ahyp:hlinkClr xmlns:ahyp="http://schemas.microsoft.com/office/drawing/2018/hyperlinkcolor" val="tx"/>
                    </a:ext>
                  </a:extLst>
                </a:hlinkClick>
              </a:rPr>
              <a:t>scale</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 online collaboration </a:t>
            </a:r>
            <a:r>
              <a:rPr lang="fr-FR" sz="1800" b="0" i="0" u="none" strike="noStrike" baseline="0" dirty="0">
                <a:solidFill>
                  <a:srgbClr val="5B5854"/>
                </a:solidFill>
                <a:latin typeface="Avenir-Medium"/>
              </a:rPr>
              <a:t>| Luis von </a:t>
            </a:r>
            <a:r>
              <a:rPr lang="fr-FR" sz="1800" b="0" i="0" u="none" strike="noStrike" baseline="0" dirty="0" err="1">
                <a:solidFill>
                  <a:srgbClr val="5B5854"/>
                </a:solidFill>
                <a:latin typeface="Avenir-Medium"/>
              </a:rPr>
              <a:t>Ahn</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3"/>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5" name="Picture 2" descr="Racing Car Vroom SVG Cut File - Etsy">
            <a:extLst>
              <a:ext uri="{FF2B5EF4-FFF2-40B4-BE49-F238E27FC236}">
                <a16:creationId xmlns:a16="http://schemas.microsoft.com/office/drawing/2014/main" id="{E6AD7568-7C1C-F2DC-C8C9-B21D351F0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104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CCAEA-4C36-8F90-B974-351F25E43706}"/>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4" name="Title 3">
            <a:extLst>
              <a:ext uri="{FF2B5EF4-FFF2-40B4-BE49-F238E27FC236}">
                <a16:creationId xmlns:a16="http://schemas.microsoft.com/office/drawing/2014/main" id="{38D9C49D-6BB2-7957-CFC4-6962EF70B6D7}"/>
              </a:ext>
            </a:extLst>
          </p:cNvPr>
          <p:cNvSpPr>
            <a:spLocks noGrp="1"/>
          </p:cNvSpPr>
          <p:nvPr>
            <p:ph type="title"/>
          </p:nvPr>
        </p:nvSpPr>
        <p:spPr>
          <a:noFill/>
        </p:spPr>
        <p:txBody>
          <a:bodyPr/>
          <a:lstStyle/>
          <a:p>
            <a:r>
              <a:rPr lang="en-NL" sz="4000" dirty="0"/>
              <a:t>Computers: adding processing besides memory capacity to our ‘cognition’</a:t>
            </a:r>
            <a:endParaRPr lang="en-GB" sz="4000" dirty="0"/>
          </a:p>
        </p:txBody>
      </p:sp>
      <p:pic>
        <p:nvPicPr>
          <p:cNvPr id="14" name="Content Placeholder 13" descr="Diagram&#10;&#10;Description automatically generated">
            <a:extLst>
              <a:ext uri="{FF2B5EF4-FFF2-40B4-BE49-F238E27FC236}">
                <a16:creationId xmlns:a16="http://schemas.microsoft.com/office/drawing/2014/main" id="{4B653394-24A9-33A3-9EEA-C10757A459B4}"/>
              </a:ext>
            </a:extLst>
          </p:cNvPr>
          <p:cNvPicPr>
            <a:picLocks noGrp="1" noChangeAspect="1"/>
          </p:cNvPicPr>
          <p:nvPr>
            <p:ph sz="quarter" idx="15"/>
          </p:nvPr>
        </p:nvPicPr>
        <p:blipFill>
          <a:blip r:embed="rId2"/>
          <a:stretch>
            <a:fillRect/>
          </a:stretch>
        </p:blipFill>
        <p:spPr>
          <a:xfrm>
            <a:off x="1104657" y="2366563"/>
            <a:ext cx="3615911" cy="2149758"/>
          </a:xfrm>
        </p:spPr>
      </p:pic>
      <p:pic>
        <p:nvPicPr>
          <p:cNvPr id="16" name="Picture 15" descr="Diagram, schematic&#10;&#10;Description automatically generated">
            <a:extLst>
              <a:ext uri="{FF2B5EF4-FFF2-40B4-BE49-F238E27FC236}">
                <a16:creationId xmlns:a16="http://schemas.microsoft.com/office/drawing/2014/main" id="{BB05AEA9-2F94-1F97-5F00-30870B165EE6}"/>
              </a:ext>
            </a:extLst>
          </p:cNvPr>
          <p:cNvPicPr>
            <a:picLocks noChangeAspect="1"/>
          </p:cNvPicPr>
          <p:nvPr/>
        </p:nvPicPr>
        <p:blipFill>
          <a:blip r:embed="rId3"/>
          <a:stretch>
            <a:fillRect/>
          </a:stretch>
        </p:blipFill>
        <p:spPr>
          <a:xfrm>
            <a:off x="6759643" y="2366563"/>
            <a:ext cx="3219243" cy="1905266"/>
          </a:xfrm>
          <a:prstGeom prst="rect">
            <a:avLst/>
          </a:prstGeom>
        </p:spPr>
      </p:pic>
      <p:sp>
        <p:nvSpPr>
          <p:cNvPr id="17" name="TextBox 16">
            <a:extLst>
              <a:ext uri="{FF2B5EF4-FFF2-40B4-BE49-F238E27FC236}">
                <a16:creationId xmlns:a16="http://schemas.microsoft.com/office/drawing/2014/main" id="{20C7299E-E956-343B-D0B8-3CB446BC1ADF}"/>
              </a:ext>
            </a:extLst>
          </p:cNvPr>
          <p:cNvSpPr txBox="1"/>
          <p:nvPr/>
        </p:nvSpPr>
        <p:spPr>
          <a:xfrm>
            <a:off x="1104657" y="1973709"/>
            <a:ext cx="36159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sp>
        <p:nvSpPr>
          <p:cNvPr id="18" name="TextBox 17">
            <a:extLst>
              <a:ext uri="{FF2B5EF4-FFF2-40B4-BE49-F238E27FC236}">
                <a16:creationId xmlns:a16="http://schemas.microsoft.com/office/drawing/2014/main" id="{66C6168A-AF22-B95A-62D7-3D4FD8BF2496}"/>
              </a:ext>
            </a:extLst>
          </p:cNvPr>
          <p:cNvSpPr txBox="1"/>
          <p:nvPr/>
        </p:nvSpPr>
        <p:spPr>
          <a:xfrm>
            <a:off x="6759643" y="2004246"/>
            <a:ext cx="321924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Computational System</a:t>
            </a:r>
            <a:endParaRPr lang="en-GB" dirty="0"/>
          </a:p>
        </p:txBody>
      </p:sp>
      <p:cxnSp>
        <p:nvCxnSpPr>
          <p:cNvPr id="20" name="Straight Arrow Connector 19">
            <a:extLst>
              <a:ext uri="{FF2B5EF4-FFF2-40B4-BE49-F238E27FC236}">
                <a16:creationId xmlns:a16="http://schemas.microsoft.com/office/drawing/2014/main" id="{BE809CC5-8797-EB7F-9527-60D886411FBE}"/>
              </a:ext>
            </a:extLst>
          </p:cNvPr>
          <p:cNvCxnSpPr>
            <a:endCxn id="16" idx="1"/>
          </p:cNvCxnSpPr>
          <p:nvPr/>
        </p:nvCxnSpPr>
        <p:spPr>
          <a:xfrm>
            <a:off x="4720568" y="3180522"/>
            <a:ext cx="2039075" cy="1386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CED7A89-2163-2A7E-A060-21F204967C14}"/>
              </a:ext>
            </a:extLst>
          </p:cNvPr>
          <p:cNvSpPr txBox="1"/>
          <p:nvPr/>
        </p:nvSpPr>
        <p:spPr>
          <a:xfrm>
            <a:off x="5153232" y="2756248"/>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22" name="TextBox 21">
            <a:extLst>
              <a:ext uri="{FF2B5EF4-FFF2-40B4-BE49-F238E27FC236}">
                <a16:creationId xmlns:a16="http://schemas.microsoft.com/office/drawing/2014/main" id="{752BBADE-5729-6846-D200-570F70455508}"/>
              </a:ext>
            </a:extLst>
          </p:cNvPr>
          <p:cNvSpPr txBox="1"/>
          <p:nvPr/>
        </p:nvSpPr>
        <p:spPr>
          <a:xfrm>
            <a:off x="4532243" y="4836171"/>
            <a:ext cx="272048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Environment</a:t>
            </a:r>
          </a:p>
          <a:p>
            <a:pPr algn="ctr"/>
            <a:r>
              <a:rPr lang="en-NL" dirty="0"/>
              <a:t>/</a:t>
            </a:r>
          </a:p>
          <a:p>
            <a:pPr algn="ctr"/>
            <a:r>
              <a:rPr lang="en-NL" dirty="0"/>
              <a:t>Communication Medium </a:t>
            </a:r>
          </a:p>
          <a:p>
            <a:pPr algn="ctr"/>
            <a:r>
              <a:rPr lang="en-NL" dirty="0"/>
              <a:t>(e.g. </a:t>
            </a:r>
            <a:r>
              <a:rPr lang="en-US" dirty="0"/>
              <a:t>D</a:t>
            </a:r>
            <a:r>
              <a:rPr lang="en-NL" dirty="0" err="1"/>
              <a:t>isplay</a:t>
            </a:r>
            <a:r>
              <a:rPr lang="en-NL" dirty="0"/>
              <a:t>, speakers)</a:t>
            </a:r>
            <a:endParaRPr lang="en-GB" dirty="0"/>
          </a:p>
        </p:txBody>
      </p:sp>
      <p:cxnSp>
        <p:nvCxnSpPr>
          <p:cNvPr id="24" name="Connector: Elbow 23">
            <a:extLst>
              <a:ext uri="{FF2B5EF4-FFF2-40B4-BE49-F238E27FC236}">
                <a16:creationId xmlns:a16="http://schemas.microsoft.com/office/drawing/2014/main" id="{7C61AA46-B91D-6F27-BAB5-961360F590BF}"/>
              </a:ext>
            </a:extLst>
          </p:cNvPr>
          <p:cNvCxnSpPr>
            <a:cxnSpLocks/>
            <a:stCxn id="16" idx="3"/>
            <a:endCxn id="22" idx="3"/>
          </p:cNvCxnSpPr>
          <p:nvPr/>
        </p:nvCxnSpPr>
        <p:spPr>
          <a:xfrm flipH="1">
            <a:off x="7252725" y="3319196"/>
            <a:ext cx="2726161" cy="2117140"/>
          </a:xfrm>
          <a:prstGeom prst="bentConnector3">
            <a:avLst>
              <a:gd name="adj1" fmla="val -8385"/>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E1005AA-BA55-0D0A-459B-91E2092E5650}"/>
              </a:ext>
            </a:extLst>
          </p:cNvPr>
          <p:cNvCxnSpPr>
            <a:stCxn id="22" idx="1"/>
            <a:endCxn id="14" idx="1"/>
          </p:cNvCxnSpPr>
          <p:nvPr/>
        </p:nvCxnSpPr>
        <p:spPr>
          <a:xfrm rot="10800000">
            <a:off x="1104657" y="3441442"/>
            <a:ext cx="3427586" cy="1994894"/>
          </a:xfrm>
          <a:prstGeom prst="bentConnector3">
            <a:avLst>
              <a:gd name="adj1" fmla="val 11777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3E523A-466F-54A6-61EA-CECC749035D6}"/>
              </a:ext>
            </a:extLst>
          </p:cNvPr>
          <p:cNvCxnSpPr>
            <a:endCxn id="22" idx="0"/>
          </p:cNvCxnSpPr>
          <p:nvPr/>
        </p:nvCxnSpPr>
        <p:spPr>
          <a:xfrm>
            <a:off x="4720568" y="3190314"/>
            <a:ext cx="1171916" cy="16458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C5F336D-24EC-6FB1-4368-279E5E2F0AFF}"/>
              </a:ext>
            </a:extLst>
          </p:cNvPr>
          <p:cNvSpPr txBox="1"/>
          <p:nvPr/>
        </p:nvSpPr>
        <p:spPr>
          <a:xfrm>
            <a:off x="8122666" y="4987346"/>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2" name="TextBox 31">
            <a:extLst>
              <a:ext uri="{FF2B5EF4-FFF2-40B4-BE49-F238E27FC236}">
                <a16:creationId xmlns:a16="http://schemas.microsoft.com/office/drawing/2014/main" id="{5ED24DC6-2F01-147F-A20C-65B1A69F8E5D}"/>
              </a:ext>
            </a:extLst>
          </p:cNvPr>
          <p:cNvSpPr txBox="1"/>
          <p:nvPr/>
        </p:nvSpPr>
        <p:spPr>
          <a:xfrm>
            <a:off x="1776271" y="4987346"/>
            <a:ext cx="139452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
        <p:nvSpPr>
          <p:cNvPr id="33" name="TextBox 32">
            <a:extLst>
              <a:ext uri="{FF2B5EF4-FFF2-40B4-BE49-F238E27FC236}">
                <a16:creationId xmlns:a16="http://schemas.microsoft.com/office/drawing/2014/main" id="{49322101-6D45-8373-39DA-04E6FD398DA6}"/>
              </a:ext>
            </a:extLst>
          </p:cNvPr>
          <p:cNvSpPr txBox="1"/>
          <p:nvPr/>
        </p:nvSpPr>
        <p:spPr>
          <a:xfrm>
            <a:off x="5008264" y="3961385"/>
            <a:ext cx="131688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Tree>
    <p:extLst>
      <p:ext uri="{BB962C8B-B14F-4D97-AF65-F5344CB8AC3E}">
        <p14:creationId xmlns:p14="http://schemas.microsoft.com/office/powerpoint/2010/main" val="146665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40</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GB" dirty="0"/>
              <a:t>Games With A Purpose (GWAP)</a:t>
            </a:r>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p:txBody>
          <a:bodyPr/>
          <a:lstStyle/>
          <a:p>
            <a:r>
              <a:rPr lang="en-GB" dirty="0"/>
              <a:t>“</a:t>
            </a:r>
            <a:r>
              <a:rPr lang="en-NL" dirty="0"/>
              <a:t>T</a:t>
            </a:r>
            <a:r>
              <a:rPr lang="en-GB" dirty="0" err="1"/>
              <a:t>rading</a:t>
            </a:r>
            <a:r>
              <a:rPr lang="en-GB" dirty="0"/>
              <a:t> entertainment for labour“</a:t>
            </a:r>
            <a:endParaRPr lang="en-NL" dirty="0"/>
          </a:p>
          <a:p>
            <a:r>
              <a:rPr lang="en-NL" dirty="0"/>
              <a:t>Applications:</a:t>
            </a:r>
          </a:p>
          <a:p>
            <a:pPr lvl="1"/>
            <a:r>
              <a:rPr lang="en-US" dirty="0"/>
              <a:t>Labeling images</a:t>
            </a:r>
            <a:endParaRPr lang="en-NL" dirty="0"/>
          </a:p>
          <a:p>
            <a:pPr lvl="1"/>
            <a:r>
              <a:rPr lang="en-GB" dirty="0"/>
              <a:t>Transcribing texts</a:t>
            </a:r>
            <a:endParaRPr lang="en-NL" dirty="0"/>
          </a:p>
          <a:p>
            <a:pPr lvl="1"/>
            <a:r>
              <a:rPr lang="en-GB" dirty="0"/>
              <a:t>Common sense or human experience based activities</a:t>
            </a:r>
            <a:endParaRPr lang="en-NL" dirty="0"/>
          </a:p>
          <a:p>
            <a:r>
              <a:rPr lang="en-GB" dirty="0"/>
              <a:t>Motivate people through entertainment rather than an interest in</a:t>
            </a:r>
            <a:r>
              <a:rPr lang="en-NL" dirty="0"/>
              <a:t> </a:t>
            </a:r>
            <a:r>
              <a:rPr lang="en-GB" dirty="0"/>
              <a:t>solving computation problems.</a:t>
            </a:r>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6146" name="Picture 2" descr="Leer Engels met Duolingo - Apps op Google Play">
            <a:extLst>
              <a:ext uri="{FF2B5EF4-FFF2-40B4-BE49-F238E27FC236}">
                <a16:creationId xmlns:a16="http://schemas.microsoft.com/office/drawing/2014/main" id="{3DE91D84-B4A4-46F4-A10A-EED968A5B10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856413" y="1878013"/>
            <a:ext cx="3887787"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3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41</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US" dirty="0"/>
              <a:t>PEEKABOOM GAME</a:t>
            </a:r>
            <a:r>
              <a:rPr lang="en-NL" dirty="0"/>
              <a:t>: Object Detection</a:t>
            </a:r>
            <a:endParaRPr lang="en-GB" dirty="0"/>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a:xfrm>
            <a:off x="536957" y="1877670"/>
            <a:ext cx="2390439" cy="4181052"/>
          </a:xfrm>
        </p:spPr>
        <p:txBody>
          <a:bodyPr/>
          <a:lstStyle/>
          <a:p>
            <a:r>
              <a:rPr lang="en-GB" dirty="0"/>
              <a:t>Problem: to make computer</a:t>
            </a:r>
            <a:r>
              <a:rPr lang="en-NL" dirty="0"/>
              <a:t> </a:t>
            </a:r>
            <a:r>
              <a:rPr lang="en-GB" dirty="0"/>
              <a:t>vision work, you need to train</a:t>
            </a:r>
            <a:r>
              <a:rPr lang="en-NL" dirty="0"/>
              <a:t> </a:t>
            </a:r>
            <a:r>
              <a:rPr lang="en-GB" dirty="0"/>
              <a:t>algorithms to correctly</a:t>
            </a:r>
            <a:r>
              <a:rPr lang="en-NL" dirty="0"/>
              <a:t> </a:t>
            </a:r>
            <a:r>
              <a:rPr lang="en-GB" dirty="0"/>
              <a:t>predict which parts of an</a:t>
            </a:r>
            <a:r>
              <a:rPr lang="en-NL" dirty="0"/>
              <a:t> </a:t>
            </a:r>
            <a:r>
              <a:rPr lang="en-GB" dirty="0"/>
              <a:t>image correspond to specific</a:t>
            </a:r>
            <a:r>
              <a:rPr lang="en-NL" dirty="0"/>
              <a:t> </a:t>
            </a:r>
            <a:r>
              <a:rPr lang="en-GB" dirty="0"/>
              <a:t>objects, faces, etc.</a:t>
            </a:r>
            <a:endParaRPr lang="en-NL" dirty="0"/>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8" name="Picture 7">
            <a:extLst>
              <a:ext uri="{FF2B5EF4-FFF2-40B4-BE49-F238E27FC236}">
                <a16:creationId xmlns:a16="http://schemas.microsoft.com/office/drawing/2014/main" id="{C4A9F560-4932-49D9-9F4C-EC0619604587}"/>
              </a:ext>
            </a:extLst>
          </p:cNvPr>
          <p:cNvPicPr>
            <a:picLocks noChangeAspect="1"/>
          </p:cNvPicPr>
          <p:nvPr/>
        </p:nvPicPr>
        <p:blipFill>
          <a:blip r:embed="rId3"/>
          <a:stretch>
            <a:fillRect/>
          </a:stretch>
        </p:blipFill>
        <p:spPr>
          <a:xfrm>
            <a:off x="3136777" y="2216928"/>
            <a:ext cx="8474129" cy="3437926"/>
          </a:xfrm>
          <a:prstGeom prst="rect">
            <a:avLst/>
          </a:prstGeom>
        </p:spPr>
      </p:pic>
      <p:pic>
        <p:nvPicPr>
          <p:cNvPr id="10" name="Picture 9">
            <a:extLst>
              <a:ext uri="{FF2B5EF4-FFF2-40B4-BE49-F238E27FC236}">
                <a16:creationId xmlns:a16="http://schemas.microsoft.com/office/drawing/2014/main" id="{DF1058D0-BBA1-45EE-8C58-61246AF07D01}"/>
              </a:ext>
            </a:extLst>
          </p:cNvPr>
          <p:cNvPicPr>
            <a:picLocks noChangeAspect="1"/>
          </p:cNvPicPr>
          <p:nvPr/>
        </p:nvPicPr>
        <p:blipFill>
          <a:blip r:embed="rId4"/>
          <a:stretch>
            <a:fillRect/>
          </a:stretch>
        </p:blipFill>
        <p:spPr>
          <a:xfrm>
            <a:off x="8223604" y="178106"/>
            <a:ext cx="2196610" cy="1931319"/>
          </a:xfrm>
          <a:prstGeom prst="rect">
            <a:avLst/>
          </a:prstGeom>
        </p:spPr>
      </p:pic>
      <p:sp>
        <p:nvSpPr>
          <p:cNvPr id="5" name="Content Placeholder 3">
            <a:extLst>
              <a:ext uri="{FF2B5EF4-FFF2-40B4-BE49-F238E27FC236}">
                <a16:creationId xmlns:a16="http://schemas.microsoft.com/office/drawing/2014/main" id="{09AC8154-C688-832F-B38E-E36D05E008A0}"/>
              </a:ext>
            </a:extLst>
          </p:cNvPr>
          <p:cNvSpPr txBox="1">
            <a:spLocks/>
          </p:cNvSpPr>
          <p:nvPr/>
        </p:nvSpPr>
        <p:spPr>
          <a:xfrm>
            <a:off x="4503743" y="6295545"/>
            <a:ext cx="4732355" cy="486803"/>
          </a:xfrm>
          <a:prstGeom prst="rect">
            <a:avLst/>
          </a:prstGeom>
        </p:spPr>
        <p:txBody>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t>
            </a:r>
            <a:r>
              <a:rPr lang="en-NL" dirty="0" err="1"/>
              <a:t>urious</a:t>
            </a:r>
            <a:r>
              <a:rPr lang="en-NL" dirty="0"/>
              <a:t>? </a:t>
            </a:r>
            <a:r>
              <a:rPr lang="en-NL" dirty="0">
                <a:sym typeface="Wingdings" panose="05000000000000000000" pitchFamily="2" charset="2"/>
              </a:rPr>
              <a:t> </a:t>
            </a:r>
            <a:r>
              <a:rPr lang="en-NL" dirty="0">
                <a:sym typeface="Wingdings" panose="05000000000000000000" pitchFamily="2" charset="2"/>
                <a:hlinkClick r:id="rId5"/>
              </a:rPr>
              <a:t>Link To Paper</a:t>
            </a:r>
            <a:endParaRPr lang="en-US" b="1" dirty="0"/>
          </a:p>
        </p:txBody>
      </p:sp>
    </p:spTree>
    <p:extLst>
      <p:ext uri="{BB962C8B-B14F-4D97-AF65-F5344CB8AC3E}">
        <p14:creationId xmlns:p14="http://schemas.microsoft.com/office/powerpoint/2010/main" val="367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eachable Machine 2.0: Making AI easier for everyone">
            <a:hlinkClick r:id="" action="ppaction://media"/>
            <a:extLst>
              <a:ext uri="{FF2B5EF4-FFF2-40B4-BE49-F238E27FC236}">
                <a16:creationId xmlns:a16="http://schemas.microsoft.com/office/drawing/2014/main" id="{43A4EE0E-BE4B-4CF8-B2BF-FB9F8A34681D}"/>
              </a:ext>
            </a:extLst>
          </p:cNvPr>
          <p:cNvPicPr>
            <a:picLocks noGrp="1" noRot="1" noChangeAspect="1"/>
          </p:cNvPicPr>
          <p:nvPr>
            <p:ph sz="quarter" idx="15"/>
            <a:videoFile r:link="rId1"/>
          </p:nvPr>
        </p:nvPicPr>
        <p:blipFill>
          <a:blip r:embed="rId3"/>
          <a:stretch>
            <a:fillRect/>
          </a:stretch>
        </p:blipFill>
        <p:spPr>
          <a:xfrm>
            <a:off x="2433693" y="1890643"/>
            <a:ext cx="6611631" cy="3735457"/>
          </a:xfrm>
          <a:prstGeom prst="rect">
            <a:avLst/>
          </a:prstGeom>
        </p:spPr>
      </p:pic>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Algorithm Implementation</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42</a:t>
            </a:fld>
            <a:endParaRPr lang="nl-NL"/>
          </a:p>
        </p:txBody>
      </p:sp>
      <p:sp>
        <p:nvSpPr>
          <p:cNvPr id="3" name="TextBox 2">
            <a:extLst>
              <a:ext uri="{FF2B5EF4-FFF2-40B4-BE49-F238E27FC236}">
                <a16:creationId xmlns:a16="http://schemas.microsoft.com/office/drawing/2014/main" id="{D9BAF921-E949-4DAE-960B-0ABB9794F619}"/>
              </a:ext>
            </a:extLst>
          </p:cNvPr>
          <p:cNvSpPr txBox="1"/>
          <p:nvPr/>
        </p:nvSpPr>
        <p:spPr>
          <a:xfrm>
            <a:off x="9758307" y="2828718"/>
            <a:ext cx="1924497" cy="1077218"/>
          </a:xfrm>
          <a:prstGeom prst="rect">
            <a:avLst/>
          </a:prstGeom>
          <a:noFill/>
        </p:spPr>
        <p:txBody>
          <a:bodyPr wrap="square" rtlCol="0">
            <a:spAutoFit/>
          </a:bodyPr>
          <a:lstStyle/>
          <a:p>
            <a:r>
              <a:rPr lang="en-NL" sz="3200" dirty="0">
                <a:hlinkClick r:id="rId4"/>
              </a:rPr>
              <a:t>Link To Webpage</a:t>
            </a:r>
            <a:endParaRPr lang="en-GB" sz="3200" dirty="0"/>
          </a:p>
        </p:txBody>
      </p:sp>
      <p:sp>
        <p:nvSpPr>
          <p:cNvPr id="8" name="Text Placeholder 2">
            <a:extLst>
              <a:ext uri="{FF2B5EF4-FFF2-40B4-BE49-F238E27FC236}">
                <a16:creationId xmlns:a16="http://schemas.microsoft.com/office/drawing/2014/main" id="{FB5ECFFC-185E-465A-9FF6-9BD2092296D2}"/>
              </a:ext>
            </a:extLst>
          </p:cNvPr>
          <p:cNvSpPr txBox="1">
            <a:spLocks/>
          </p:cNvSpPr>
          <p:nvPr/>
        </p:nvSpPr>
        <p:spPr>
          <a:xfrm>
            <a:off x="414440" y="1280161"/>
            <a:ext cx="11538543"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solidFill>
                  <a:srgbClr val="00B0F0"/>
                </a:solidFill>
              </a:rPr>
              <a:t>Teachable Machines: Super fun way to experiment with computer vision :D</a:t>
            </a:r>
            <a:endParaRPr lang="en-GB" sz="2400" b="1" dirty="0">
              <a:solidFill>
                <a:srgbClr val="00B0F0"/>
              </a:solidFill>
            </a:endParaRPr>
          </a:p>
        </p:txBody>
      </p:sp>
      <p:pic>
        <p:nvPicPr>
          <p:cNvPr id="4" name="Picture 2" descr="Racing Car Vroom SVG Cut File - Etsy">
            <a:extLst>
              <a:ext uri="{FF2B5EF4-FFF2-40B4-BE49-F238E27FC236}">
                <a16:creationId xmlns:a16="http://schemas.microsoft.com/office/drawing/2014/main" id="{449C09BA-14B2-A76C-F132-DC7850E5D2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056C8908-84E1-DCB6-6445-3D2C4082BB88}"/>
              </a:ext>
            </a:extLst>
          </p:cNvPr>
          <p:cNvSpPr txBox="1">
            <a:spLocks/>
          </p:cNvSpPr>
          <p:nvPr/>
        </p:nvSpPr>
        <p:spPr>
          <a:xfrm>
            <a:off x="9758307" y="4552108"/>
            <a:ext cx="2344390" cy="1644604"/>
          </a:xfrm>
          <a:prstGeom prst="rect">
            <a:avLst/>
          </a:prstGeom>
        </p:spPr>
        <p:txBody>
          <a:bodyPr>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L" dirty="0"/>
              <a:t>Maybe useful for prototyping…</a:t>
            </a:r>
          </a:p>
        </p:txBody>
      </p:sp>
    </p:spTree>
    <p:extLst>
      <p:ext uri="{BB962C8B-B14F-4D97-AF65-F5344CB8AC3E}">
        <p14:creationId xmlns:p14="http://schemas.microsoft.com/office/powerpoint/2010/main" val="2569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NL" dirty="0"/>
              <a:t>“</a:t>
            </a:r>
            <a:r>
              <a:rPr lang="en-GB" dirty="0"/>
              <a:t>An adaptive user interface (also known as AUI) is a user interface (UI) which adapts, that is changes, its layout and elements to the needs of the user or context and is similarly alterable by each user.</a:t>
            </a:r>
            <a:r>
              <a:rPr lang="en-NL" dirty="0"/>
              <a:t>”</a:t>
            </a:r>
            <a:endParaRPr lang="nl-NL" dirty="0"/>
          </a:p>
          <a:p>
            <a:r>
              <a:rPr lang="nl-NL" dirty="0"/>
              <a:t>Feedback; let </a:t>
            </a:r>
            <a:r>
              <a:rPr lang="nl-NL" dirty="0" err="1"/>
              <a:t>the</a:t>
            </a:r>
            <a:r>
              <a:rPr lang="nl-NL" dirty="0"/>
              <a:t> user </a:t>
            </a:r>
            <a:r>
              <a:rPr lang="nl-NL" dirty="0" err="1"/>
              <a:t>know</a:t>
            </a:r>
            <a:r>
              <a:rPr lang="nl-NL" dirty="0"/>
              <a:t> </a:t>
            </a:r>
            <a:r>
              <a:rPr lang="nl-NL" dirty="0" err="1"/>
              <a:t>it’s</a:t>
            </a:r>
            <a:r>
              <a:rPr lang="nl-NL" dirty="0"/>
              <a:t> </a:t>
            </a:r>
            <a:r>
              <a:rPr lang="nl-NL" dirty="0" err="1"/>
              <a:t>responding</a:t>
            </a:r>
            <a:r>
              <a:rPr lang="nl-NL" dirty="0"/>
              <a:t> </a:t>
            </a:r>
            <a:r>
              <a:rPr lang="nl-NL" dirty="0" err="1"/>
              <a:t>to</a:t>
            </a:r>
            <a:r>
              <a:rPr lang="nl-NL" dirty="0"/>
              <a:t> input</a:t>
            </a:r>
            <a:r>
              <a:rPr lang="en-NL" dirty="0"/>
              <a:t> </a:t>
            </a:r>
            <a:r>
              <a:rPr lang="en-NL" dirty="0">
                <a:sym typeface="Wingdings" panose="05000000000000000000" pitchFamily="2" charset="2"/>
              </a:rPr>
              <a:t> Mostly military or transport</a:t>
            </a:r>
            <a:endParaRPr lang="en-NL" dirty="0"/>
          </a:p>
          <a:p>
            <a:r>
              <a:rPr lang="en-NL" dirty="0"/>
              <a:t>Not important now: but know that it’s there in ML-flavour as well </a:t>
            </a:r>
            <a:r>
              <a:rPr lang="en-NL" dirty="0">
                <a:sym typeface="Wingdings" panose="05000000000000000000" pitchFamily="2" charset="2"/>
              </a:rPr>
              <a:t> Also no access, rip</a:t>
            </a:r>
            <a:endParaRPr lang="en-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Adaptive Interfaces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43</a:t>
            </a:fld>
            <a:endParaRPr lang="nl-NL"/>
          </a:p>
        </p:txBody>
      </p:sp>
      <p:pic>
        <p:nvPicPr>
          <p:cNvPr id="10242" name="Picture 2" descr="Creating An Adaptive System To Enhance UX — Smashing Magazine">
            <a:extLst>
              <a:ext uri="{FF2B5EF4-FFF2-40B4-BE49-F238E27FC236}">
                <a16:creationId xmlns:a16="http://schemas.microsoft.com/office/drawing/2014/main" id="{22E05EEE-F69C-4135-A780-3D1DE7FEC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67" y="3277491"/>
            <a:ext cx="9633678" cy="27637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acing Car Vroom SVG Cut File - Etsy">
            <a:extLst>
              <a:ext uri="{FF2B5EF4-FFF2-40B4-BE49-F238E27FC236}">
                <a16:creationId xmlns:a16="http://schemas.microsoft.com/office/drawing/2014/main" id="{7399D6C1-DE37-B597-E147-729546A3A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68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44</a:t>
            </a:fld>
            <a:endParaRPr lang="nl-NL"/>
          </a:p>
        </p:txBody>
      </p:sp>
      <p:sp>
        <p:nvSpPr>
          <p:cNvPr id="3" name="Text Placeholder 2">
            <a:extLst>
              <a:ext uri="{FF2B5EF4-FFF2-40B4-BE49-F238E27FC236}">
                <a16:creationId xmlns:a16="http://schemas.microsoft.com/office/drawing/2014/main" id="{FB834C87-7C50-4C06-A57B-88D59005D662}"/>
              </a:ext>
            </a:extLst>
          </p:cNvPr>
          <p:cNvSpPr>
            <a:spLocks noGrp="1"/>
          </p:cNvSpPr>
          <p:nvPr>
            <p:ph type="body" sz="quarter" idx="16"/>
          </p:nvPr>
        </p:nvSpPr>
        <p:spPr/>
        <p:txBody>
          <a:bodyPr/>
          <a:lstStyle/>
          <a:p>
            <a:r>
              <a:rPr lang="en-NL" dirty="0"/>
              <a:t>Tracking data about yourself</a:t>
            </a:r>
            <a:endParaRPr lang="en-GB" dirty="0"/>
          </a:p>
        </p:txBody>
      </p:sp>
      <p:sp>
        <p:nvSpPr>
          <p:cNvPr id="5" name="Content Placeholder 4">
            <a:extLst>
              <a:ext uri="{FF2B5EF4-FFF2-40B4-BE49-F238E27FC236}">
                <a16:creationId xmlns:a16="http://schemas.microsoft.com/office/drawing/2014/main" id="{81E58743-A709-4FF1-8739-A68CACAC8C32}"/>
              </a:ext>
            </a:extLst>
          </p:cNvPr>
          <p:cNvSpPr>
            <a:spLocks noGrp="1"/>
          </p:cNvSpPr>
          <p:nvPr>
            <p:ph sz="quarter" idx="17"/>
          </p:nvPr>
        </p:nvSpPr>
        <p:spPr>
          <a:xfrm flipH="1">
            <a:off x="809145" y="5294170"/>
            <a:ext cx="5295819" cy="471499"/>
          </a:xfrm>
        </p:spPr>
        <p:txBody>
          <a:bodyPr/>
          <a:lstStyle/>
          <a:p>
            <a:pPr marL="0" indent="0">
              <a:buNone/>
            </a:pPr>
            <a:r>
              <a:rPr lang="en-NL" dirty="0">
                <a:solidFill>
                  <a:srgbClr val="00B0F0"/>
                </a:solidFill>
                <a:hlinkClick r:id="rId2">
                  <a:extLst>
                    <a:ext uri="{A12FA001-AC4F-418D-AE19-62706E023703}">
                      <ahyp:hlinkClr xmlns:ahyp="http://schemas.microsoft.com/office/drawing/2018/hyperlinkcolor" val="tx"/>
                    </a:ext>
                  </a:extLst>
                </a:hlinkClick>
              </a:rPr>
              <a:t>Link to paper if interested</a:t>
            </a:r>
            <a:endParaRPr lang="en-GB" dirty="0">
              <a:solidFill>
                <a:srgbClr val="00B0F0"/>
              </a:solidFill>
            </a:endParaRPr>
          </a:p>
        </p:txBody>
      </p:sp>
      <p:sp>
        <p:nvSpPr>
          <p:cNvPr id="6" name="Title 5">
            <a:extLst>
              <a:ext uri="{FF2B5EF4-FFF2-40B4-BE49-F238E27FC236}">
                <a16:creationId xmlns:a16="http://schemas.microsoft.com/office/drawing/2014/main" id="{BCDA4E41-4FD9-4B2F-B2B0-1751E2F649C0}"/>
              </a:ext>
            </a:extLst>
          </p:cNvPr>
          <p:cNvSpPr>
            <a:spLocks noGrp="1"/>
          </p:cNvSpPr>
          <p:nvPr>
            <p:ph type="title"/>
          </p:nvPr>
        </p:nvSpPr>
        <p:spPr/>
        <p:txBody>
          <a:bodyPr/>
          <a:lstStyle/>
          <a:p>
            <a:r>
              <a:rPr lang="en-NL" dirty="0"/>
              <a:t>Quantified-Self</a:t>
            </a:r>
            <a:endParaRPr lang="en-GB" dirty="0"/>
          </a:p>
        </p:txBody>
      </p:sp>
      <p:pic>
        <p:nvPicPr>
          <p:cNvPr id="5122" name="Picture 2">
            <a:extLst>
              <a:ext uri="{FF2B5EF4-FFF2-40B4-BE49-F238E27FC236}">
                <a16:creationId xmlns:a16="http://schemas.microsoft.com/office/drawing/2014/main" id="{A805861D-DB17-4CEA-ACD5-6C6986E4C148}"/>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2337828" y="2058583"/>
            <a:ext cx="276225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6CC62B7-E734-4B93-BEF4-6F78486A7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812" y="3339095"/>
            <a:ext cx="5236968" cy="26184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quant_self">
            <a:extLst>
              <a:ext uri="{FF2B5EF4-FFF2-40B4-BE49-F238E27FC236}">
                <a16:creationId xmlns:a16="http://schemas.microsoft.com/office/drawing/2014/main" id="{6D3EB25E-EAAC-4907-A284-D83F45AAB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7037" y="412478"/>
            <a:ext cx="4773930" cy="29980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acing Car Vroom SVG Cut File - Etsy">
            <a:extLst>
              <a:ext uri="{FF2B5EF4-FFF2-40B4-BE49-F238E27FC236}">
                <a16:creationId xmlns:a16="http://schemas.microsoft.com/office/drawing/2014/main" id="{78461477-E074-F503-205B-C40AD17716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28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45</a:t>
            </a:fld>
            <a:endParaRPr lang="nl-NL"/>
          </a:p>
        </p:txBody>
      </p:sp>
      <p:pic>
        <p:nvPicPr>
          <p:cNvPr id="12" name="Picture 11">
            <a:extLst>
              <a:ext uri="{FF2B5EF4-FFF2-40B4-BE49-F238E27FC236}">
                <a16:creationId xmlns:a16="http://schemas.microsoft.com/office/drawing/2014/main" id="{77FB277F-E1DD-40F6-A269-9DC4A5AEE22F}"/>
              </a:ext>
            </a:extLst>
          </p:cNvPr>
          <p:cNvPicPr>
            <a:picLocks noChangeAspect="1"/>
          </p:cNvPicPr>
          <p:nvPr/>
        </p:nvPicPr>
        <p:blipFill>
          <a:blip r:embed="rId3"/>
          <a:stretch>
            <a:fillRect/>
          </a:stretch>
        </p:blipFill>
        <p:spPr>
          <a:xfrm>
            <a:off x="1365993" y="290079"/>
            <a:ext cx="9354766" cy="5752199"/>
          </a:xfrm>
          <a:prstGeom prst="rect">
            <a:avLst/>
          </a:prstGeom>
        </p:spPr>
      </p:pic>
      <p:sp>
        <p:nvSpPr>
          <p:cNvPr id="13" name="TextBox 12">
            <a:extLst>
              <a:ext uri="{FF2B5EF4-FFF2-40B4-BE49-F238E27FC236}">
                <a16:creationId xmlns:a16="http://schemas.microsoft.com/office/drawing/2014/main" id="{ABFD545D-0277-49FF-A54E-AFB0F355A6E8}"/>
              </a:ext>
            </a:extLst>
          </p:cNvPr>
          <p:cNvSpPr txBox="1"/>
          <p:nvPr/>
        </p:nvSpPr>
        <p:spPr>
          <a:xfrm>
            <a:off x="10939909" y="4539108"/>
            <a:ext cx="1105174" cy="1200329"/>
          </a:xfrm>
          <a:prstGeom prst="rect">
            <a:avLst/>
          </a:prstGeom>
          <a:noFill/>
        </p:spPr>
        <p:txBody>
          <a:bodyPr wrap="square" rtlCol="0">
            <a:spAutoFit/>
          </a:bodyPr>
          <a:lstStyle/>
          <a:p>
            <a:r>
              <a:rPr lang="en-NL" dirty="0"/>
              <a:t>Link to paper for further reading</a:t>
            </a:r>
            <a:endParaRPr lang="en-GB" dirty="0"/>
          </a:p>
        </p:txBody>
      </p:sp>
      <p:pic>
        <p:nvPicPr>
          <p:cNvPr id="1026" name="Picture 2" descr="Racing Car Vroom SVG Cut File - Etsy">
            <a:extLst>
              <a:ext uri="{FF2B5EF4-FFF2-40B4-BE49-F238E27FC236}">
                <a16:creationId xmlns:a16="http://schemas.microsoft.com/office/drawing/2014/main" id="{2E870434-0C23-8C7F-550F-BE3D373C5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912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C934A1-F64E-D67D-2191-23E1178E2BC8}"/>
              </a:ext>
            </a:extLst>
          </p:cNvPr>
          <p:cNvSpPr>
            <a:spLocks noGrp="1"/>
          </p:cNvSpPr>
          <p:nvPr>
            <p:ph type="sldNum" sz="quarter" idx="12"/>
          </p:nvPr>
        </p:nvSpPr>
        <p:spPr/>
        <p:txBody>
          <a:bodyPr/>
          <a:lstStyle/>
          <a:p>
            <a:fld id="{AA6C878E-6624-8940-965B-E61AF946BCDB}" type="slidenum">
              <a:rPr lang="nl-NL" smtClean="0"/>
              <a:t>46</a:t>
            </a:fld>
            <a:endParaRPr lang="nl-NL"/>
          </a:p>
        </p:txBody>
      </p:sp>
      <p:sp>
        <p:nvSpPr>
          <p:cNvPr id="3" name="Content Placeholder 2">
            <a:extLst>
              <a:ext uri="{FF2B5EF4-FFF2-40B4-BE49-F238E27FC236}">
                <a16:creationId xmlns:a16="http://schemas.microsoft.com/office/drawing/2014/main" id="{55DEB6CE-1459-64F5-E1AD-4BE98638014D}"/>
              </a:ext>
            </a:extLst>
          </p:cNvPr>
          <p:cNvSpPr>
            <a:spLocks noGrp="1"/>
          </p:cNvSpPr>
          <p:nvPr>
            <p:ph sz="quarter" idx="15"/>
          </p:nvPr>
        </p:nvSpPr>
        <p:spPr/>
        <p:txBody>
          <a:bodyPr/>
          <a:lstStyle/>
          <a:p>
            <a:r>
              <a:rPr lang="en-NL" dirty="0"/>
              <a:t>After </a:t>
            </a:r>
            <a:r>
              <a:rPr lang="en-US" dirty="0" err="1"/>
              <a:t>th</a:t>
            </a:r>
            <a:r>
              <a:rPr lang="en-NL" dirty="0"/>
              <a:t>e lunch: </a:t>
            </a:r>
            <a:r>
              <a:rPr lang="en-NL" dirty="0" err="1"/>
              <a:t>Wizzard</a:t>
            </a:r>
            <a:r>
              <a:rPr lang="en-NL" dirty="0"/>
              <a:t> of Oz Experiment meets Paper Prototyping</a:t>
            </a:r>
          </a:p>
          <a:p>
            <a:pPr lvl="1"/>
            <a:r>
              <a:rPr lang="en-US" dirty="0"/>
              <a:t>I</a:t>
            </a:r>
            <a:r>
              <a:rPr lang="en-NL" dirty="0" err="1"/>
              <a:t>nstructions</a:t>
            </a:r>
            <a:r>
              <a:rPr lang="en-NL" dirty="0"/>
              <a:t> on </a:t>
            </a:r>
            <a:r>
              <a:rPr lang="en-NL" dirty="0" err="1"/>
              <a:t>Github</a:t>
            </a:r>
            <a:r>
              <a:rPr lang="en-NL" dirty="0"/>
              <a:t>, materials are arranged.</a:t>
            </a:r>
          </a:p>
          <a:p>
            <a:r>
              <a:rPr lang="en-NL" dirty="0"/>
              <a:t>Presentation Consults with Bert </a:t>
            </a:r>
          </a:p>
          <a:p>
            <a:pPr lvl="1"/>
            <a:r>
              <a:rPr lang="en-NL" dirty="0"/>
              <a:t>30 minute time-slots</a:t>
            </a:r>
          </a:p>
          <a:p>
            <a:pPr lvl="2"/>
            <a:r>
              <a:rPr lang="en-NL" dirty="0"/>
              <a:t>20 min ~ presentation, 10 min feedback ~ ; like actual presentation</a:t>
            </a:r>
          </a:p>
          <a:p>
            <a:pPr lvl="1"/>
            <a:r>
              <a:rPr lang="en-NL" dirty="0"/>
              <a:t>Week 9</a:t>
            </a:r>
          </a:p>
          <a:p>
            <a:pPr lvl="2"/>
            <a:r>
              <a:rPr lang="en-NL" dirty="0"/>
              <a:t>Tuesday, 13:00 – 17:00 (Preliminary times)</a:t>
            </a:r>
          </a:p>
          <a:p>
            <a:pPr lvl="2"/>
            <a:r>
              <a:rPr lang="en-NL" dirty="0"/>
              <a:t>Thursday, 9:00 – 17:00 (with a break around lunchtime - Preliminary times)</a:t>
            </a:r>
          </a:p>
          <a:p>
            <a:pPr lvl="1"/>
            <a:r>
              <a:rPr lang="en-NL" dirty="0"/>
              <a:t>On-campus preferred, otherwise online. (LIMITED SPACES!!!)</a:t>
            </a:r>
          </a:p>
          <a:p>
            <a:r>
              <a:rPr lang="en-NL" dirty="0" err="1"/>
              <a:t>Desig</a:t>
            </a:r>
            <a:r>
              <a:rPr lang="en-US" dirty="0"/>
              <a:t>n</a:t>
            </a:r>
            <a:r>
              <a:rPr lang="en-NL" dirty="0" err="1"/>
              <a:t>ing</a:t>
            </a:r>
            <a:r>
              <a:rPr lang="en-NL" dirty="0"/>
              <a:t> for blind or deaf people? Unconventional interaction </a:t>
            </a:r>
            <a:r>
              <a:rPr lang="en-NL" dirty="0">
                <a:sym typeface="Wingdings" panose="05000000000000000000" pitchFamily="2" charset="2"/>
              </a:rPr>
              <a:t> </a:t>
            </a:r>
            <a:r>
              <a:rPr lang="en-NL" dirty="0"/>
              <a:t>Come find me in </a:t>
            </a:r>
            <a:r>
              <a:rPr lang="en-US" dirty="0"/>
              <a:t>D</a:t>
            </a:r>
            <a:r>
              <a:rPr lang="en-NL" dirty="0" err="1"/>
              <a:t>atalab</a:t>
            </a:r>
            <a:r>
              <a:rPr lang="en-NL" dirty="0"/>
              <a:t> for feedback </a:t>
            </a:r>
            <a:r>
              <a:rPr lang="en-NL"/>
              <a:t>and techniques</a:t>
            </a:r>
            <a:endParaRPr lang="en-GB" dirty="0"/>
          </a:p>
        </p:txBody>
      </p:sp>
      <p:sp>
        <p:nvSpPr>
          <p:cNvPr id="4" name="Title 3">
            <a:extLst>
              <a:ext uri="{FF2B5EF4-FFF2-40B4-BE49-F238E27FC236}">
                <a16:creationId xmlns:a16="http://schemas.microsoft.com/office/drawing/2014/main" id="{4E1F86B1-1DAA-D884-2725-2907FA90F44E}"/>
              </a:ext>
            </a:extLst>
          </p:cNvPr>
          <p:cNvSpPr>
            <a:spLocks noGrp="1"/>
          </p:cNvSpPr>
          <p:nvPr>
            <p:ph type="title"/>
          </p:nvPr>
        </p:nvSpPr>
        <p:spPr/>
        <p:txBody>
          <a:bodyPr/>
          <a:lstStyle/>
          <a:p>
            <a:r>
              <a:rPr lang="en-NL" dirty="0"/>
              <a:t>Announcements</a:t>
            </a:r>
            <a:endParaRPr lang="en-GB" dirty="0"/>
          </a:p>
        </p:txBody>
      </p:sp>
      <p:pic>
        <p:nvPicPr>
          <p:cNvPr id="6" name="Picture 5" descr="A person smiling for the camera&#10;&#10;Description automatically generated with medium confidence">
            <a:extLst>
              <a:ext uri="{FF2B5EF4-FFF2-40B4-BE49-F238E27FC236}">
                <a16:creationId xmlns:a16="http://schemas.microsoft.com/office/drawing/2014/main" id="{9E9CB06C-2512-E360-F0FB-261AFCE80C3E}"/>
              </a:ext>
            </a:extLst>
          </p:cNvPr>
          <p:cNvPicPr>
            <a:picLocks noChangeAspect="1"/>
          </p:cNvPicPr>
          <p:nvPr/>
        </p:nvPicPr>
        <p:blipFill>
          <a:blip r:embed="rId2"/>
          <a:stretch>
            <a:fillRect/>
          </a:stretch>
        </p:blipFill>
        <p:spPr>
          <a:xfrm>
            <a:off x="9644309" y="1988294"/>
            <a:ext cx="1560579" cy="1560579"/>
          </a:xfrm>
          <a:prstGeom prst="rect">
            <a:avLst/>
          </a:prstGeom>
        </p:spPr>
      </p:pic>
    </p:spTree>
    <p:extLst>
      <p:ext uri="{BB962C8B-B14F-4D97-AF65-F5344CB8AC3E}">
        <p14:creationId xmlns:p14="http://schemas.microsoft.com/office/powerpoint/2010/main" val="308874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NL" dirty="0"/>
              <a:t>Questions?</a:t>
            </a:r>
            <a:endParaRPr lang="nl-NL"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47</a:t>
            </a:fld>
            <a:endParaRPr lang="nl-NL"/>
          </a:p>
        </p:txBody>
      </p:sp>
    </p:spTree>
    <p:extLst>
      <p:ext uri="{BB962C8B-B14F-4D97-AF65-F5344CB8AC3E}">
        <p14:creationId xmlns:p14="http://schemas.microsoft.com/office/powerpoint/2010/main" val="290497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a:xfrm>
            <a:off x="1727200" y="5088467"/>
            <a:ext cx="9502158" cy="982134"/>
          </a:xfrm>
        </p:spPr>
        <p:txBody>
          <a:bodyPr/>
          <a:lstStyle/>
          <a:p>
            <a:r>
              <a:rPr lang="en-US" sz="1800" dirty="0"/>
              <a:t>The technological and informational elements of a large-scale information network can, under certain circumstances, constitute part of the </a:t>
            </a:r>
            <a:r>
              <a:rPr lang="en-US" sz="1800" i="1" dirty="0"/>
              <a:t>material supervenience base</a:t>
            </a:r>
            <a:r>
              <a:rPr lang="en-NL" sz="1800" i="1" dirty="0"/>
              <a:t> for(/relationship between)</a:t>
            </a:r>
            <a:r>
              <a:rPr lang="en-US" sz="1800" i="1" dirty="0"/>
              <a:t> </a:t>
            </a:r>
            <a:r>
              <a:rPr lang="en-US" sz="1800" dirty="0"/>
              <a:t>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CCAEA-4C36-8F90-B974-351F25E43706}"/>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4" name="Title 3">
            <a:extLst>
              <a:ext uri="{FF2B5EF4-FFF2-40B4-BE49-F238E27FC236}">
                <a16:creationId xmlns:a16="http://schemas.microsoft.com/office/drawing/2014/main" id="{38D9C49D-6BB2-7957-CFC4-6962EF70B6D7}"/>
              </a:ext>
            </a:extLst>
          </p:cNvPr>
          <p:cNvSpPr>
            <a:spLocks noGrp="1"/>
          </p:cNvSpPr>
          <p:nvPr>
            <p:ph type="title"/>
          </p:nvPr>
        </p:nvSpPr>
        <p:spPr>
          <a:noFill/>
        </p:spPr>
        <p:txBody>
          <a:bodyPr/>
          <a:lstStyle/>
          <a:p>
            <a:r>
              <a:rPr lang="en-NL" sz="4000" dirty="0"/>
              <a:t>Computers: adding processing besides memory capacity to our ‘cognition’</a:t>
            </a:r>
            <a:endParaRPr lang="en-GB" sz="4000" dirty="0"/>
          </a:p>
        </p:txBody>
      </p:sp>
      <p:pic>
        <p:nvPicPr>
          <p:cNvPr id="14" name="Content Placeholder 13" descr="Diagram&#10;&#10;Description automatically generated">
            <a:extLst>
              <a:ext uri="{FF2B5EF4-FFF2-40B4-BE49-F238E27FC236}">
                <a16:creationId xmlns:a16="http://schemas.microsoft.com/office/drawing/2014/main" id="{4B653394-24A9-33A3-9EEA-C10757A459B4}"/>
              </a:ext>
            </a:extLst>
          </p:cNvPr>
          <p:cNvPicPr>
            <a:picLocks noGrp="1" noChangeAspect="1"/>
          </p:cNvPicPr>
          <p:nvPr>
            <p:ph sz="quarter" idx="15"/>
          </p:nvPr>
        </p:nvPicPr>
        <p:blipFill>
          <a:blip r:embed="rId2"/>
          <a:stretch>
            <a:fillRect/>
          </a:stretch>
        </p:blipFill>
        <p:spPr>
          <a:xfrm>
            <a:off x="592117" y="2620040"/>
            <a:ext cx="2827495" cy="1681023"/>
          </a:xfrm>
        </p:spPr>
      </p:pic>
      <p:pic>
        <p:nvPicPr>
          <p:cNvPr id="16" name="Picture 15" descr="Diagram, schematic&#10;&#10;Description automatically generated">
            <a:extLst>
              <a:ext uri="{FF2B5EF4-FFF2-40B4-BE49-F238E27FC236}">
                <a16:creationId xmlns:a16="http://schemas.microsoft.com/office/drawing/2014/main" id="{BB05AEA9-2F94-1F97-5F00-30870B165EE6}"/>
              </a:ext>
            </a:extLst>
          </p:cNvPr>
          <p:cNvPicPr>
            <a:picLocks noChangeAspect="1"/>
          </p:cNvPicPr>
          <p:nvPr/>
        </p:nvPicPr>
        <p:blipFill>
          <a:blip r:embed="rId3"/>
          <a:stretch>
            <a:fillRect/>
          </a:stretch>
        </p:blipFill>
        <p:spPr>
          <a:xfrm>
            <a:off x="4358522" y="2133227"/>
            <a:ext cx="2502768" cy="1481230"/>
          </a:xfrm>
          <a:prstGeom prst="rect">
            <a:avLst/>
          </a:prstGeom>
        </p:spPr>
      </p:pic>
      <p:sp>
        <p:nvSpPr>
          <p:cNvPr id="17" name="TextBox 16">
            <a:extLst>
              <a:ext uri="{FF2B5EF4-FFF2-40B4-BE49-F238E27FC236}">
                <a16:creationId xmlns:a16="http://schemas.microsoft.com/office/drawing/2014/main" id="{20C7299E-E956-343B-D0B8-3CB446BC1ADF}"/>
              </a:ext>
            </a:extLst>
          </p:cNvPr>
          <p:cNvSpPr txBox="1"/>
          <p:nvPr/>
        </p:nvSpPr>
        <p:spPr>
          <a:xfrm>
            <a:off x="592118" y="2282711"/>
            <a:ext cx="280482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sp>
        <p:nvSpPr>
          <p:cNvPr id="18" name="TextBox 17">
            <a:extLst>
              <a:ext uri="{FF2B5EF4-FFF2-40B4-BE49-F238E27FC236}">
                <a16:creationId xmlns:a16="http://schemas.microsoft.com/office/drawing/2014/main" id="{66C6168A-AF22-B95A-62D7-3D4FD8BF2496}"/>
              </a:ext>
            </a:extLst>
          </p:cNvPr>
          <p:cNvSpPr txBox="1"/>
          <p:nvPr/>
        </p:nvSpPr>
        <p:spPr>
          <a:xfrm>
            <a:off x="4358522" y="1796559"/>
            <a:ext cx="257513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Computational System(s)</a:t>
            </a:r>
            <a:endParaRPr lang="en-GB" dirty="0"/>
          </a:p>
        </p:txBody>
      </p:sp>
      <p:cxnSp>
        <p:nvCxnSpPr>
          <p:cNvPr id="20" name="Straight Arrow Connector 19">
            <a:extLst>
              <a:ext uri="{FF2B5EF4-FFF2-40B4-BE49-F238E27FC236}">
                <a16:creationId xmlns:a16="http://schemas.microsoft.com/office/drawing/2014/main" id="{BE809CC5-8797-EB7F-9527-60D886411FBE}"/>
              </a:ext>
            </a:extLst>
          </p:cNvPr>
          <p:cNvCxnSpPr>
            <a:cxnSpLocks/>
            <a:stCxn id="14" idx="3"/>
            <a:endCxn id="16" idx="1"/>
          </p:cNvCxnSpPr>
          <p:nvPr/>
        </p:nvCxnSpPr>
        <p:spPr>
          <a:xfrm flipV="1">
            <a:off x="3419612" y="2873842"/>
            <a:ext cx="938910" cy="58671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CED7A89-2163-2A7E-A060-21F204967C14}"/>
              </a:ext>
            </a:extLst>
          </p:cNvPr>
          <p:cNvSpPr txBox="1"/>
          <p:nvPr/>
        </p:nvSpPr>
        <p:spPr>
          <a:xfrm>
            <a:off x="3604630" y="3132672"/>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22" name="TextBox 21">
            <a:extLst>
              <a:ext uri="{FF2B5EF4-FFF2-40B4-BE49-F238E27FC236}">
                <a16:creationId xmlns:a16="http://schemas.microsoft.com/office/drawing/2014/main" id="{752BBADE-5729-6846-D200-570F70455508}"/>
              </a:ext>
            </a:extLst>
          </p:cNvPr>
          <p:cNvSpPr txBox="1"/>
          <p:nvPr/>
        </p:nvSpPr>
        <p:spPr>
          <a:xfrm>
            <a:off x="3564406" y="5141234"/>
            <a:ext cx="294465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Environment</a:t>
            </a:r>
          </a:p>
          <a:p>
            <a:pPr algn="ctr"/>
            <a:r>
              <a:rPr lang="en-NL" dirty="0"/>
              <a:t>/</a:t>
            </a:r>
          </a:p>
          <a:p>
            <a:pPr algn="ctr"/>
            <a:r>
              <a:rPr lang="en-NL" dirty="0"/>
              <a:t>Communication Medium(s) </a:t>
            </a:r>
          </a:p>
        </p:txBody>
      </p:sp>
      <p:cxnSp>
        <p:nvCxnSpPr>
          <p:cNvPr id="24" name="Connector: Elbow 23">
            <a:extLst>
              <a:ext uri="{FF2B5EF4-FFF2-40B4-BE49-F238E27FC236}">
                <a16:creationId xmlns:a16="http://schemas.microsoft.com/office/drawing/2014/main" id="{7C61AA46-B91D-6F27-BAB5-961360F590BF}"/>
              </a:ext>
            </a:extLst>
          </p:cNvPr>
          <p:cNvCxnSpPr>
            <a:cxnSpLocks/>
            <a:endCxn id="22" idx="0"/>
          </p:cNvCxnSpPr>
          <p:nvPr/>
        </p:nvCxnSpPr>
        <p:spPr>
          <a:xfrm rot="5400000">
            <a:off x="4594174" y="4132077"/>
            <a:ext cx="1451716" cy="56659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E1005AA-BA55-0D0A-459B-91E2092E5650}"/>
              </a:ext>
            </a:extLst>
          </p:cNvPr>
          <p:cNvCxnSpPr>
            <a:cxnSpLocks/>
            <a:stCxn id="22" idx="1"/>
            <a:endCxn id="14" idx="1"/>
          </p:cNvCxnSpPr>
          <p:nvPr/>
        </p:nvCxnSpPr>
        <p:spPr>
          <a:xfrm rot="10800000">
            <a:off x="592118" y="3460553"/>
            <a:ext cx="2972289" cy="2142347"/>
          </a:xfrm>
          <a:prstGeom prst="bentConnector3">
            <a:avLst>
              <a:gd name="adj1" fmla="val 10769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3E523A-466F-54A6-61EA-CECC749035D6}"/>
              </a:ext>
            </a:extLst>
          </p:cNvPr>
          <p:cNvCxnSpPr>
            <a:cxnSpLocks/>
            <a:stCxn id="14" idx="3"/>
          </p:cNvCxnSpPr>
          <p:nvPr/>
        </p:nvCxnSpPr>
        <p:spPr>
          <a:xfrm>
            <a:off x="3419612" y="3460552"/>
            <a:ext cx="929290" cy="168068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C5F336D-24EC-6FB1-4368-279E5E2F0AFF}"/>
              </a:ext>
            </a:extLst>
          </p:cNvPr>
          <p:cNvSpPr txBox="1"/>
          <p:nvPr/>
        </p:nvSpPr>
        <p:spPr>
          <a:xfrm>
            <a:off x="5278192" y="4020801"/>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2" name="TextBox 31">
            <a:extLst>
              <a:ext uri="{FF2B5EF4-FFF2-40B4-BE49-F238E27FC236}">
                <a16:creationId xmlns:a16="http://schemas.microsoft.com/office/drawing/2014/main" id="{5ED24DC6-2F01-147F-A20C-65B1A69F8E5D}"/>
              </a:ext>
            </a:extLst>
          </p:cNvPr>
          <p:cNvSpPr txBox="1"/>
          <p:nvPr/>
        </p:nvSpPr>
        <p:spPr>
          <a:xfrm>
            <a:off x="1559085" y="5372066"/>
            <a:ext cx="132514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
        <p:nvSpPr>
          <p:cNvPr id="33" name="TextBox 32">
            <a:extLst>
              <a:ext uri="{FF2B5EF4-FFF2-40B4-BE49-F238E27FC236}">
                <a16:creationId xmlns:a16="http://schemas.microsoft.com/office/drawing/2014/main" id="{49322101-6D45-8373-39DA-04E6FD398DA6}"/>
              </a:ext>
            </a:extLst>
          </p:cNvPr>
          <p:cNvSpPr txBox="1"/>
          <p:nvPr/>
        </p:nvSpPr>
        <p:spPr>
          <a:xfrm>
            <a:off x="3542133" y="4006407"/>
            <a:ext cx="1337568" cy="30659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pic>
        <p:nvPicPr>
          <p:cNvPr id="23" name="Content Placeholder 13" descr="Diagram&#10;&#10;Description automatically generated">
            <a:extLst>
              <a:ext uri="{FF2B5EF4-FFF2-40B4-BE49-F238E27FC236}">
                <a16:creationId xmlns:a16="http://schemas.microsoft.com/office/drawing/2014/main" id="{F3646BB3-0179-19B9-EF01-D1DA2FD7188C}"/>
              </a:ext>
            </a:extLst>
          </p:cNvPr>
          <p:cNvPicPr>
            <a:picLocks noChangeAspect="1"/>
          </p:cNvPicPr>
          <p:nvPr/>
        </p:nvPicPr>
        <p:blipFill>
          <a:blip r:embed="rId2"/>
          <a:stretch>
            <a:fillRect/>
          </a:stretch>
        </p:blipFill>
        <p:spPr>
          <a:xfrm>
            <a:off x="8145237" y="2516528"/>
            <a:ext cx="2827495" cy="1681023"/>
          </a:xfrm>
          <a:prstGeom prst="rect">
            <a:avLst/>
          </a:prstGeom>
          <a:solidFill>
            <a:schemeClr val="bg1"/>
          </a:solidFill>
        </p:spPr>
      </p:pic>
      <p:sp>
        <p:nvSpPr>
          <p:cNvPr id="25" name="TextBox 24">
            <a:extLst>
              <a:ext uri="{FF2B5EF4-FFF2-40B4-BE49-F238E27FC236}">
                <a16:creationId xmlns:a16="http://schemas.microsoft.com/office/drawing/2014/main" id="{0F76598F-A49A-0597-A156-160360075E2F}"/>
              </a:ext>
            </a:extLst>
          </p:cNvPr>
          <p:cNvSpPr txBox="1"/>
          <p:nvPr/>
        </p:nvSpPr>
        <p:spPr>
          <a:xfrm>
            <a:off x="8145238" y="2179199"/>
            <a:ext cx="280482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cxnSp>
        <p:nvCxnSpPr>
          <p:cNvPr id="35" name="Straight Arrow Connector 34">
            <a:extLst>
              <a:ext uri="{FF2B5EF4-FFF2-40B4-BE49-F238E27FC236}">
                <a16:creationId xmlns:a16="http://schemas.microsoft.com/office/drawing/2014/main" id="{975CFB6B-8475-10E4-0E5F-DDE13FDD0DFD}"/>
              </a:ext>
            </a:extLst>
          </p:cNvPr>
          <p:cNvCxnSpPr>
            <a:cxnSpLocks/>
            <a:endCxn id="16" idx="3"/>
          </p:cNvCxnSpPr>
          <p:nvPr/>
        </p:nvCxnSpPr>
        <p:spPr>
          <a:xfrm flipH="1" flipV="1">
            <a:off x="6861290" y="2873842"/>
            <a:ext cx="1283946" cy="36520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4AC17B4-10DC-DFB4-6EAB-73427805ED8E}"/>
              </a:ext>
            </a:extLst>
          </p:cNvPr>
          <p:cNvCxnSpPr>
            <a:cxnSpLocks/>
          </p:cNvCxnSpPr>
          <p:nvPr/>
        </p:nvCxnSpPr>
        <p:spPr>
          <a:xfrm flipH="1">
            <a:off x="5929919" y="3239043"/>
            <a:ext cx="2215317" cy="190219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57205A61-E015-58EA-C033-920ED5A676AF}"/>
              </a:ext>
            </a:extLst>
          </p:cNvPr>
          <p:cNvCxnSpPr>
            <a:cxnSpLocks/>
            <a:stCxn id="23" idx="3"/>
            <a:endCxn id="22" idx="3"/>
          </p:cNvCxnSpPr>
          <p:nvPr/>
        </p:nvCxnSpPr>
        <p:spPr>
          <a:xfrm flipH="1">
            <a:off x="6509060" y="3357040"/>
            <a:ext cx="4463672" cy="2245859"/>
          </a:xfrm>
          <a:prstGeom prst="bentConnector3">
            <a:avLst>
              <a:gd name="adj1" fmla="val -512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54" name="Picture 53" descr="Diagram, schematic&#10;&#10;Description automatically generated">
            <a:extLst>
              <a:ext uri="{FF2B5EF4-FFF2-40B4-BE49-F238E27FC236}">
                <a16:creationId xmlns:a16="http://schemas.microsoft.com/office/drawing/2014/main" id="{643B4643-F127-548A-96DD-C823266B5D8A}"/>
              </a:ext>
            </a:extLst>
          </p:cNvPr>
          <p:cNvPicPr>
            <a:picLocks noChangeAspect="1"/>
          </p:cNvPicPr>
          <p:nvPr/>
        </p:nvPicPr>
        <p:blipFill>
          <a:blip r:embed="rId3"/>
          <a:stretch>
            <a:fillRect/>
          </a:stretch>
        </p:blipFill>
        <p:spPr>
          <a:xfrm>
            <a:off x="592117" y="339817"/>
            <a:ext cx="2502768" cy="1481230"/>
          </a:xfrm>
          <a:prstGeom prst="rect">
            <a:avLst/>
          </a:prstGeom>
        </p:spPr>
      </p:pic>
      <p:pic>
        <p:nvPicPr>
          <p:cNvPr id="55" name="Picture 54" descr="Diagram, schematic&#10;&#10;Description automatically generated">
            <a:extLst>
              <a:ext uri="{FF2B5EF4-FFF2-40B4-BE49-F238E27FC236}">
                <a16:creationId xmlns:a16="http://schemas.microsoft.com/office/drawing/2014/main" id="{1EDC111A-F535-ADE0-0C2A-13B556810B41}"/>
              </a:ext>
            </a:extLst>
          </p:cNvPr>
          <p:cNvPicPr>
            <a:picLocks noChangeAspect="1"/>
          </p:cNvPicPr>
          <p:nvPr/>
        </p:nvPicPr>
        <p:blipFill>
          <a:blip r:embed="rId3"/>
          <a:stretch>
            <a:fillRect/>
          </a:stretch>
        </p:blipFill>
        <p:spPr>
          <a:xfrm>
            <a:off x="3097518" y="347993"/>
            <a:ext cx="2502768" cy="1481230"/>
          </a:xfrm>
          <a:prstGeom prst="rect">
            <a:avLst/>
          </a:prstGeom>
        </p:spPr>
      </p:pic>
      <p:pic>
        <p:nvPicPr>
          <p:cNvPr id="56" name="Picture 55" descr="Diagram, schematic&#10;&#10;Description automatically generated">
            <a:extLst>
              <a:ext uri="{FF2B5EF4-FFF2-40B4-BE49-F238E27FC236}">
                <a16:creationId xmlns:a16="http://schemas.microsoft.com/office/drawing/2014/main" id="{4709CD33-CBCF-EB67-E1FA-3D8CF5648E0D}"/>
              </a:ext>
            </a:extLst>
          </p:cNvPr>
          <p:cNvPicPr>
            <a:picLocks noChangeAspect="1"/>
          </p:cNvPicPr>
          <p:nvPr/>
        </p:nvPicPr>
        <p:blipFill>
          <a:blip r:embed="rId3"/>
          <a:stretch>
            <a:fillRect/>
          </a:stretch>
        </p:blipFill>
        <p:spPr>
          <a:xfrm>
            <a:off x="5600286" y="338102"/>
            <a:ext cx="2502768" cy="1481230"/>
          </a:xfrm>
          <a:prstGeom prst="rect">
            <a:avLst/>
          </a:prstGeom>
        </p:spPr>
      </p:pic>
      <p:pic>
        <p:nvPicPr>
          <p:cNvPr id="57" name="Picture 56" descr="Diagram, schematic&#10;&#10;Description automatically generated">
            <a:extLst>
              <a:ext uri="{FF2B5EF4-FFF2-40B4-BE49-F238E27FC236}">
                <a16:creationId xmlns:a16="http://schemas.microsoft.com/office/drawing/2014/main" id="{14CFA63B-2F02-8DD3-38AE-B93FA93B05C0}"/>
              </a:ext>
            </a:extLst>
          </p:cNvPr>
          <p:cNvPicPr>
            <a:picLocks noChangeAspect="1"/>
          </p:cNvPicPr>
          <p:nvPr/>
        </p:nvPicPr>
        <p:blipFill>
          <a:blip r:embed="rId3"/>
          <a:stretch>
            <a:fillRect/>
          </a:stretch>
        </p:blipFill>
        <p:spPr>
          <a:xfrm>
            <a:off x="8103054" y="350928"/>
            <a:ext cx="2502768" cy="1481230"/>
          </a:xfrm>
          <a:prstGeom prst="rect">
            <a:avLst/>
          </a:prstGeom>
        </p:spPr>
      </p:pic>
      <p:cxnSp>
        <p:nvCxnSpPr>
          <p:cNvPr id="59" name="Straight Arrow Connector 58">
            <a:extLst>
              <a:ext uri="{FF2B5EF4-FFF2-40B4-BE49-F238E27FC236}">
                <a16:creationId xmlns:a16="http://schemas.microsoft.com/office/drawing/2014/main" id="{A04F8A9A-2A63-3091-E59B-A97368B96B9D}"/>
              </a:ext>
            </a:extLst>
          </p:cNvPr>
          <p:cNvCxnSpPr/>
          <p:nvPr/>
        </p:nvCxnSpPr>
        <p:spPr>
          <a:xfrm flipH="1">
            <a:off x="10446527" y="2716886"/>
            <a:ext cx="10591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E6C945D-D771-53BF-BCAB-23F063EA5E45}"/>
              </a:ext>
            </a:extLst>
          </p:cNvPr>
          <p:cNvSpPr txBox="1"/>
          <p:nvPr/>
        </p:nvSpPr>
        <p:spPr>
          <a:xfrm>
            <a:off x="11505652" y="2516528"/>
            <a:ext cx="63152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a:t>
            </a:r>
            <a:endParaRPr lang="en-GB" dirty="0"/>
          </a:p>
        </p:txBody>
      </p:sp>
    </p:spTree>
    <p:extLst>
      <p:ext uri="{BB962C8B-B14F-4D97-AF65-F5344CB8AC3E}">
        <p14:creationId xmlns:p14="http://schemas.microsoft.com/office/powerpoint/2010/main" val="31965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E9FCC577-E831-09C1-59A8-4233D3000C14}"/>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ijdelijke aanduiding voor inhoud 2">
            <a:extLst>
              <a:ext uri="{FF2B5EF4-FFF2-40B4-BE49-F238E27FC236}">
                <a16:creationId xmlns:a16="http://schemas.microsoft.com/office/drawing/2014/main" id="{7168324A-F365-52CC-0B53-1EABDA099447}"/>
              </a:ext>
            </a:extLst>
          </p:cNvPr>
          <p:cNvSpPr>
            <a:spLocks noGrp="1"/>
          </p:cNvSpPr>
          <p:nvPr>
            <p:ph sz="quarter" idx="15"/>
          </p:nvPr>
        </p:nvSpPr>
        <p:spPr>
          <a:noFill/>
        </p:spPr>
        <p:txBody>
          <a:bodyPr lIns="91440" tIns="45720" rIns="91440" bIns="45720" anchor="t"/>
          <a:lstStyle/>
          <a:p>
            <a:pPr marL="198755" indent="-198755"/>
            <a:r>
              <a:rPr lang="nl-NL" dirty="0">
                <a:latin typeface="Open Sans"/>
                <a:ea typeface="Open Sans"/>
                <a:cs typeface="Open Sans"/>
              </a:rPr>
              <a:t>Superior </a:t>
            </a:r>
            <a:r>
              <a:rPr lang="en-NL" dirty="0">
                <a:latin typeface="Open Sans"/>
                <a:ea typeface="Open Sans"/>
                <a:cs typeface="Open Sans"/>
              </a:rPr>
              <a:t>artificial</a:t>
            </a:r>
            <a:r>
              <a:rPr lang="nl-NL" dirty="0">
                <a:latin typeface="Open Sans"/>
                <a:ea typeface="Open Sans"/>
                <a:cs typeface="Open Sans"/>
              </a:rPr>
              <a:t> intelligence </a:t>
            </a:r>
            <a:r>
              <a:rPr lang="nl-NL" dirty="0" err="1">
                <a:latin typeface="Open Sans"/>
                <a:ea typeface="Open Sans"/>
                <a:cs typeface="Open Sans"/>
              </a:rPr>
              <a:t>makes</a:t>
            </a:r>
            <a:r>
              <a:rPr lang="nl-NL" dirty="0">
                <a:latin typeface="Open Sans"/>
                <a:ea typeface="Open Sans"/>
                <a:cs typeface="Open Sans"/>
              </a:rPr>
              <a:t> human go-</a:t>
            </a:r>
            <a:r>
              <a:rPr lang="nl-NL" dirty="0" err="1">
                <a:latin typeface="Open Sans"/>
                <a:ea typeface="Open Sans"/>
                <a:cs typeface="Open Sans"/>
              </a:rPr>
              <a:t>players</a:t>
            </a:r>
            <a:r>
              <a:rPr lang="nl-NL" dirty="0">
                <a:latin typeface="Open Sans"/>
                <a:ea typeface="Open Sans"/>
                <a:cs typeface="Open Sans"/>
              </a:rPr>
              <a:t> more </a:t>
            </a:r>
            <a:r>
              <a:rPr lang="nl-NL" dirty="0" err="1">
                <a:latin typeface="Open Sans"/>
                <a:ea typeface="Open Sans"/>
                <a:cs typeface="Open Sans"/>
              </a:rPr>
              <a:t>creative</a:t>
            </a:r>
            <a:endParaRPr lang="nl-NL" dirty="0">
              <a:latin typeface="Open Sans"/>
              <a:ea typeface="Open Sans"/>
              <a:cs typeface="Open Sans"/>
            </a:endParaRPr>
          </a:p>
          <a:p>
            <a:pPr marL="198755" indent="-198755"/>
            <a:r>
              <a:rPr lang="en-NL" dirty="0">
                <a:latin typeface="Open Sans"/>
                <a:ea typeface="Open Sans"/>
                <a:cs typeface="Open Sans"/>
              </a:rPr>
              <a:t>Superior?</a:t>
            </a:r>
          </a:p>
          <a:p>
            <a:pPr marL="685655" lvl="1" indent="-198755"/>
            <a:r>
              <a:rPr lang="nl-NL" dirty="0" err="1">
                <a:latin typeface="Open Sans"/>
                <a:ea typeface="Open Sans"/>
                <a:cs typeface="Open Sans"/>
              </a:rPr>
              <a:t>Knowing</a:t>
            </a:r>
            <a:r>
              <a:rPr lang="nl-NL" dirty="0">
                <a:latin typeface="Open Sans"/>
                <a:ea typeface="Open Sans"/>
                <a:cs typeface="Open Sans"/>
              </a:rPr>
              <a:t> </a:t>
            </a:r>
            <a:r>
              <a:rPr lang="nl-NL" dirty="0" err="1">
                <a:latin typeface="Open Sans"/>
                <a:ea typeface="Open Sans"/>
                <a:cs typeface="Open Sans"/>
              </a:rPr>
              <a:t>an</a:t>
            </a:r>
            <a:r>
              <a:rPr lang="nl-NL" dirty="0">
                <a:latin typeface="Open Sans"/>
                <a:ea typeface="Open Sans"/>
                <a:cs typeface="Open Sans"/>
              </a:rPr>
              <a:t> array of </a:t>
            </a:r>
            <a:r>
              <a:rPr lang="nl-NL" dirty="0" err="1">
                <a:latin typeface="Open Sans"/>
                <a:ea typeface="Open Sans"/>
                <a:cs typeface="Open Sans"/>
              </a:rPr>
              <a:t>strategies</a:t>
            </a:r>
            <a:r>
              <a:rPr lang="nl-NL" dirty="0">
                <a:latin typeface="Open Sans"/>
                <a:ea typeface="Open Sans"/>
                <a:cs typeface="Open Sans"/>
              </a:rPr>
              <a:t> is </a:t>
            </a:r>
            <a:r>
              <a:rPr lang="nl-NL" dirty="0" err="1">
                <a:latin typeface="Open Sans"/>
                <a:ea typeface="Open Sans"/>
                <a:cs typeface="Open Sans"/>
              </a:rPr>
              <a:t>less</a:t>
            </a:r>
            <a:r>
              <a:rPr lang="nl-NL" dirty="0">
                <a:latin typeface="Open Sans"/>
                <a:ea typeface="Open Sans"/>
                <a:cs typeface="Open Sans"/>
              </a:rPr>
              <a:t> </a:t>
            </a:r>
            <a:r>
              <a:rPr lang="nl-NL" dirty="0" err="1">
                <a:latin typeface="Open Sans"/>
                <a:ea typeface="Open Sans"/>
                <a:cs typeface="Open Sans"/>
              </a:rPr>
              <a:t>effective</a:t>
            </a:r>
            <a:r>
              <a:rPr lang="nl-NL" dirty="0">
                <a:latin typeface="Open Sans"/>
                <a:ea typeface="Open Sans"/>
                <a:cs typeface="Open Sans"/>
              </a:rPr>
              <a:t> </a:t>
            </a:r>
            <a:r>
              <a:rPr lang="nl-NL" dirty="0" err="1">
                <a:latin typeface="Open Sans"/>
                <a:ea typeface="Open Sans"/>
                <a:cs typeface="Open Sans"/>
              </a:rPr>
              <a:t>against</a:t>
            </a:r>
            <a:r>
              <a:rPr lang="nl-NL" dirty="0">
                <a:latin typeface="Open Sans"/>
                <a:ea typeface="Open Sans"/>
                <a:cs typeface="Open Sans"/>
              </a:rPr>
              <a:t> AI; </a:t>
            </a:r>
            <a:r>
              <a:rPr lang="nl-NL" dirty="0" err="1">
                <a:latin typeface="Open Sans"/>
                <a:ea typeface="Open Sans"/>
                <a:cs typeface="Open Sans"/>
              </a:rPr>
              <a:t>it's</a:t>
            </a:r>
            <a:r>
              <a:rPr lang="nl-NL" dirty="0">
                <a:latin typeface="Open Sans"/>
                <a:ea typeface="Open Sans"/>
                <a:cs typeface="Open Sans"/>
              </a:rPr>
              <a:t> </a:t>
            </a:r>
            <a:r>
              <a:rPr lang="nl-NL" dirty="0" err="1">
                <a:latin typeface="Open Sans"/>
                <a:ea typeface="Open Sans"/>
                <a:cs typeface="Open Sans"/>
              </a:rPr>
              <a:t>knows</a:t>
            </a:r>
            <a:r>
              <a:rPr lang="nl-NL" dirty="0">
                <a:latin typeface="Open Sans"/>
                <a:ea typeface="Open Sans"/>
                <a:cs typeface="Open Sans"/>
              </a:rPr>
              <a:t> </a:t>
            </a:r>
            <a:r>
              <a:rPr lang="nl-NL" dirty="0" err="1">
                <a:latin typeface="Open Sans"/>
                <a:ea typeface="Open Sans"/>
                <a:cs typeface="Open Sans"/>
              </a:rPr>
              <a:t>them</a:t>
            </a:r>
            <a:r>
              <a:rPr lang="nl-NL" dirty="0">
                <a:latin typeface="Open Sans"/>
                <a:ea typeface="Open Sans"/>
                <a:cs typeface="Open Sans"/>
              </a:rPr>
              <a:t> </a:t>
            </a:r>
            <a:r>
              <a:rPr lang="nl-NL" dirty="0" err="1">
                <a:latin typeface="Open Sans"/>
                <a:ea typeface="Open Sans"/>
                <a:cs typeface="Open Sans"/>
              </a:rPr>
              <a:t>and</a:t>
            </a:r>
            <a:r>
              <a:rPr lang="nl-NL" dirty="0">
                <a:latin typeface="Open Sans"/>
                <a:ea typeface="Open Sans"/>
                <a:cs typeface="Open Sans"/>
              </a:rPr>
              <a:t> these are </a:t>
            </a:r>
            <a:r>
              <a:rPr lang="nl-NL" dirty="0" err="1">
                <a:latin typeface="Open Sans"/>
                <a:ea typeface="Open Sans"/>
                <a:cs typeface="Open Sans"/>
              </a:rPr>
              <a:t>usually</a:t>
            </a:r>
            <a:r>
              <a:rPr lang="nl-NL" dirty="0">
                <a:latin typeface="Open Sans"/>
                <a:ea typeface="Open Sans"/>
                <a:cs typeface="Open Sans"/>
              </a:rPr>
              <a:t> </a:t>
            </a:r>
            <a:r>
              <a:rPr lang="nl-NL" dirty="0" err="1">
                <a:latin typeface="Open Sans"/>
                <a:ea typeface="Open Sans"/>
                <a:cs typeface="Open Sans"/>
              </a:rPr>
              <a:t>algorithmic</a:t>
            </a:r>
            <a:endParaRPr lang="nl-NL" dirty="0">
              <a:ea typeface="Open Sans" panose="020B0606030504020204" pitchFamily="34" charset="0"/>
              <a:cs typeface="Open Sans" panose="020B0606030504020204" pitchFamily="34" charset="0"/>
            </a:endParaRPr>
          </a:p>
          <a:p>
            <a:pPr marL="198755" indent="-198755"/>
            <a:r>
              <a:rPr lang="nl-NL" dirty="0" err="1">
                <a:latin typeface="Open Sans"/>
                <a:ea typeface="Open Sans"/>
                <a:cs typeface="Open Sans"/>
              </a:rPr>
              <a:t>Players</a:t>
            </a:r>
            <a:r>
              <a:rPr lang="nl-NL" dirty="0">
                <a:latin typeface="Open Sans"/>
                <a:ea typeface="Open Sans"/>
                <a:cs typeface="Open Sans"/>
              </a:rPr>
              <a:t> </a:t>
            </a:r>
            <a:r>
              <a:rPr lang="nl-NL" dirty="0" err="1">
                <a:latin typeface="Open Sans"/>
                <a:ea typeface="Open Sans"/>
                <a:cs typeface="Open Sans"/>
              </a:rPr>
              <a:t>become</a:t>
            </a:r>
            <a:r>
              <a:rPr lang="nl-NL" dirty="0">
                <a:latin typeface="Open Sans"/>
                <a:ea typeface="Open Sans"/>
                <a:cs typeface="Open Sans"/>
              </a:rPr>
              <a:t> </a:t>
            </a:r>
            <a:r>
              <a:rPr lang="nl-NL" dirty="0" err="1">
                <a:latin typeface="Open Sans"/>
                <a:ea typeface="Open Sans"/>
                <a:cs typeface="Open Sans"/>
              </a:rPr>
              <a:t>less</a:t>
            </a:r>
            <a:r>
              <a:rPr lang="nl-NL" dirty="0">
                <a:latin typeface="Open Sans"/>
                <a:ea typeface="Open Sans"/>
                <a:cs typeface="Open Sans"/>
              </a:rPr>
              <a:t> </a:t>
            </a:r>
            <a:r>
              <a:rPr lang="nl-NL" dirty="0" err="1">
                <a:latin typeface="Open Sans"/>
                <a:ea typeface="Open Sans"/>
                <a:cs typeface="Open Sans"/>
              </a:rPr>
              <a:t>systematic</a:t>
            </a:r>
            <a:r>
              <a:rPr lang="nl-NL" dirty="0">
                <a:latin typeface="Open Sans"/>
                <a:ea typeface="Open Sans"/>
                <a:cs typeface="Open Sans"/>
              </a:rPr>
              <a:t>, </a:t>
            </a:r>
            <a:r>
              <a:rPr lang="nl-NL" dirty="0" err="1">
                <a:latin typeface="Open Sans"/>
                <a:ea typeface="Open Sans"/>
                <a:cs typeface="Open Sans"/>
              </a:rPr>
              <a:t>less</a:t>
            </a:r>
            <a:r>
              <a:rPr lang="nl-NL" dirty="0">
                <a:latin typeface="Open Sans"/>
                <a:ea typeface="Open Sans"/>
                <a:cs typeface="Open Sans"/>
              </a:rPr>
              <a:t> </a:t>
            </a:r>
            <a:r>
              <a:rPr lang="nl-NL" dirty="0" err="1">
                <a:latin typeface="Open Sans"/>
                <a:ea typeface="Open Sans"/>
                <a:cs typeface="Open Sans"/>
              </a:rPr>
              <a:t>predictable</a:t>
            </a:r>
            <a:r>
              <a:rPr lang="nl-NL" dirty="0">
                <a:latin typeface="Open Sans"/>
                <a:ea typeface="Open Sans"/>
                <a:cs typeface="Open Sans"/>
              </a:rPr>
              <a:t>, more </a:t>
            </a:r>
            <a:r>
              <a:rPr lang="nl-NL" dirty="0" err="1">
                <a:latin typeface="Open Sans"/>
                <a:ea typeface="Open Sans"/>
                <a:cs typeface="Open Sans"/>
              </a:rPr>
              <a:t>novel</a:t>
            </a:r>
            <a:r>
              <a:rPr lang="nl-NL" dirty="0">
                <a:latin typeface="Open Sans"/>
                <a:ea typeface="Open Sans"/>
                <a:cs typeface="Open Sans"/>
              </a:rPr>
              <a:t>, </a:t>
            </a:r>
            <a:r>
              <a:rPr lang="nl-NL" dirty="0" err="1">
                <a:latin typeface="Open Sans"/>
                <a:ea typeface="Open Sans"/>
                <a:cs typeface="Open Sans"/>
              </a:rPr>
              <a:t>and</a:t>
            </a:r>
            <a:r>
              <a:rPr lang="nl-NL" dirty="0">
                <a:latin typeface="Open Sans"/>
                <a:ea typeface="Open Sans"/>
                <a:cs typeface="Open Sans"/>
              </a:rPr>
              <a:t> more </a:t>
            </a:r>
            <a:r>
              <a:rPr lang="nl-NL" dirty="0" err="1">
                <a:latin typeface="Open Sans"/>
                <a:ea typeface="Open Sans"/>
                <a:cs typeface="Open Sans"/>
              </a:rPr>
              <a:t>innovative</a:t>
            </a:r>
            <a:endParaRPr lang="nl-NL" dirty="0">
              <a:latin typeface="Open Sans"/>
              <a:ea typeface="Open Sans"/>
              <a:cs typeface="Open Sans"/>
            </a:endParaRPr>
          </a:p>
          <a:p>
            <a:pPr marL="198755" indent="-198755"/>
            <a:r>
              <a:rPr lang="nl-NL" dirty="0">
                <a:latin typeface="Open Sans"/>
                <a:ea typeface="Open Sans"/>
                <a:cs typeface="Open Sans"/>
              </a:rPr>
              <a:t>How </a:t>
            </a:r>
            <a:r>
              <a:rPr lang="nl-NL" dirty="0" err="1">
                <a:latin typeface="Open Sans"/>
                <a:ea typeface="Open Sans"/>
                <a:cs typeface="Open Sans"/>
              </a:rPr>
              <a:t>this</a:t>
            </a:r>
            <a:r>
              <a:rPr lang="nl-NL" dirty="0">
                <a:latin typeface="Open Sans"/>
                <a:ea typeface="Open Sans"/>
                <a:cs typeface="Open Sans"/>
              </a:rPr>
              <a:t> </a:t>
            </a:r>
            <a:r>
              <a:rPr lang="nl-NL" dirty="0" err="1">
                <a:latin typeface="Open Sans"/>
                <a:ea typeface="Open Sans"/>
                <a:cs typeface="Open Sans"/>
              </a:rPr>
              <a:t>generalizes</a:t>
            </a:r>
            <a:r>
              <a:rPr lang="nl-NL" dirty="0">
                <a:latin typeface="Open Sans"/>
                <a:ea typeface="Open Sans"/>
                <a:cs typeface="Open Sans"/>
              </a:rPr>
              <a:t> </a:t>
            </a:r>
            <a:r>
              <a:rPr lang="nl-NL" dirty="0" err="1">
                <a:latin typeface="Open Sans"/>
                <a:ea typeface="Open Sans"/>
                <a:cs typeface="Open Sans"/>
              </a:rPr>
              <a:t>to</a:t>
            </a:r>
            <a:r>
              <a:rPr lang="nl-NL" dirty="0">
                <a:latin typeface="Open Sans"/>
                <a:ea typeface="Open Sans"/>
                <a:cs typeface="Open Sans"/>
              </a:rPr>
              <a:t> high-order thinking skills is </a:t>
            </a:r>
            <a:r>
              <a:rPr lang="nl-NL" dirty="0" err="1">
                <a:latin typeface="Open Sans"/>
                <a:ea typeface="Open Sans"/>
                <a:cs typeface="Open Sans"/>
              </a:rPr>
              <a:t>being</a:t>
            </a:r>
            <a:r>
              <a:rPr lang="nl-NL" dirty="0">
                <a:latin typeface="Open Sans"/>
                <a:ea typeface="Open Sans"/>
                <a:cs typeface="Open Sans"/>
              </a:rPr>
              <a:t> </a:t>
            </a:r>
            <a:r>
              <a:rPr lang="nl-NL" dirty="0" err="1">
                <a:latin typeface="Open Sans"/>
                <a:ea typeface="Open Sans"/>
                <a:cs typeface="Open Sans"/>
              </a:rPr>
              <a:t>actively</a:t>
            </a:r>
            <a:r>
              <a:rPr lang="nl-NL" dirty="0">
                <a:latin typeface="Open Sans"/>
                <a:ea typeface="Open Sans"/>
                <a:cs typeface="Open Sans"/>
              </a:rPr>
              <a:t> </a:t>
            </a:r>
            <a:r>
              <a:rPr lang="nl-NL" dirty="0" err="1">
                <a:latin typeface="Open Sans"/>
                <a:ea typeface="Open Sans"/>
                <a:cs typeface="Open Sans"/>
              </a:rPr>
              <a:t>researched</a:t>
            </a:r>
            <a:endParaRPr lang="nl-NL" dirty="0">
              <a:latin typeface="Open Sans"/>
              <a:ea typeface="Open Sans"/>
              <a:cs typeface="Open Sans"/>
            </a:endParaRPr>
          </a:p>
        </p:txBody>
      </p:sp>
      <p:sp>
        <p:nvSpPr>
          <p:cNvPr id="4" name="Titel 3">
            <a:extLst>
              <a:ext uri="{FF2B5EF4-FFF2-40B4-BE49-F238E27FC236}">
                <a16:creationId xmlns:a16="http://schemas.microsoft.com/office/drawing/2014/main" id="{3B1F5F9A-2D43-2FCB-D12E-BDE1A83CE6E3}"/>
              </a:ext>
            </a:extLst>
          </p:cNvPr>
          <p:cNvSpPr>
            <a:spLocks noGrp="1"/>
          </p:cNvSpPr>
          <p:nvPr>
            <p:ph type="title"/>
          </p:nvPr>
        </p:nvSpPr>
        <p:spPr>
          <a:xfrm>
            <a:off x="537882" y="412477"/>
            <a:ext cx="11480202" cy="867684"/>
          </a:xfrm>
          <a:noFill/>
        </p:spPr>
        <p:txBody>
          <a:bodyPr lIns="91440" tIns="45720" rIns="91440" bIns="45720" anchor="t"/>
          <a:lstStyle/>
          <a:p>
            <a:r>
              <a:rPr lang="nl-NL" dirty="0">
                <a:latin typeface="Open Sans Semibold"/>
                <a:ea typeface="Open Sans Semibold"/>
                <a:cs typeface="Open Sans Semibold"/>
              </a:rPr>
              <a:t>AI is </a:t>
            </a:r>
            <a:r>
              <a:rPr lang="nl-NL" dirty="0" err="1">
                <a:latin typeface="Open Sans Semibold"/>
                <a:ea typeface="Open Sans Semibold"/>
                <a:cs typeface="Open Sans Semibold"/>
              </a:rPr>
              <a:t>already</a:t>
            </a:r>
            <a:r>
              <a:rPr lang="nl-NL" dirty="0">
                <a:latin typeface="Open Sans Semibold"/>
                <a:ea typeface="Open Sans Semibold"/>
                <a:cs typeface="Open Sans Semibold"/>
              </a:rPr>
              <a:t> making </a:t>
            </a:r>
            <a:r>
              <a:rPr lang="nl-NL" dirty="0" err="1">
                <a:latin typeface="Open Sans Semibold"/>
                <a:ea typeface="Open Sans Semibold"/>
                <a:cs typeface="Open Sans Semibold"/>
              </a:rPr>
              <a:t>people</a:t>
            </a:r>
            <a:r>
              <a:rPr lang="nl-NL" dirty="0">
                <a:latin typeface="Open Sans Semibold"/>
                <a:ea typeface="Open Sans Semibold"/>
                <a:cs typeface="Open Sans Semibold"/>
              </a:rPr>
              <a:t> more </a:t>
            </a:r>
            <a:r>
              <a:rPr lang="nl-NL" dirty="0" err="1">
                <a:latin typeface="Open Sans Semibold"/>
                <a:ea typeface="Open Sans Semibold"/>
                <a:cs typeface="Open Sans Semibold"/>
              </a:rPr>
              <a:t>creative</a:t>
            </a:r>
            <a:endParaRPr lang="nl-NL" dirty="0" err="1"/>
          </a:p>
        </p:txBody>
      </p:sp>
      <p:pic>
        <p:nvPicPr>
          <p:cNvPr id="6" name="Afbeelding 6" descr="Afbeelding met persoon, overdekt, gebouw, koepel&#10;&#10;Automatisch gegenereerde beschrijving">
            <a:extLst>
              <a:ext uri="{FF2B5EF4-FFF2-40B4-BE49-F238E27FC236}">
                <a16:creationId xmlns:a16="http://schemas.microsoft.com/office/drawing/2014/main" id="{1D859BA7-7578-A142-9CDC-44FF4B8950EB}"/>
              </a:ext>
            </a:extLst>
          </p:cNvPr>
          <p:cNvPicPr>
            <a:picLocks noGrp="1" noChangeAspect="1"/>
          </p:cNvPicPr>
          <p:nvPr>
            <p:ph sz="quarter" idx="16"/>
          </p:nvPr>
        </p:nvPicPr>
        <p:blipFill>
          <a:blip r:embed="rId2"/>
          <a:stretch>
            <a:fillRect/>
          </a:stretch>
        </p:blipFill>
        <p:spPr>
          <a:xfrm>
            <a:off x="6110343" y="1890143"/>
            <a:ext cx="5389200" cy="3031425"/>
          </a:xfrm>
        </p:spPr>
      </p:pic>
      <p:sp>
        <p:nvSpPr>
          <p:cNvPr id="8" name="TextBox 4">
            <a:extLst>
              <a:ext uri="{FF2B5EF4-FFF2-40B4-BE49-F238E27FC236}">
                <a16:creationId xmlns:a16="http://schemas.microsoft.com/office/drawing/2014/main" id="{70A88517-98B3-CD8A-51E8-5F543E5ABF28}"/>
              </a:ext>
            </a:extLst>
          </p:cNvPr>
          <p:cNvSpPr txBox="1"/>
          <p:nvPr/>
        </p:nvSpPr>
        <p:spPr>
          <a:xfrm>
            <a:off x="11088210" y="31685"/>
            <a:ext cx="1253035" cy="261610"/>
          </a:xfrm>
          <a:prstGeom prst="rect">
            <a:avLst/>
          </a:prstGeom>
          <a:noFill/>
        </p:spPr>
        <p:txBody>
          <a:bodyPr wrap="square" lIns="91440" tIns="45720" rIns="91440" bIns="45720" rtlCol="0" anchor="t">
            <a:spAutoFit/>
          </a:bodyPr>
          <a:lstStyle/>
          <a:p>
            <a:r>
              <a:rPr lang="en-NL" sz="1100"/>
              <a:t>[14]</a:t>
            </a:r>
            <a:endParaRPr lang="en-GB" sz="1100"/>
          </a:p>
        </p:txBody>
      </p:sp>
    </p:spTree>
    <p:extLst>
      <p:ext uri="{BB962C8B-B14F-4D97-AF65-F5344CB8AC3E}">
        <p14:creationId xmlns:p14="http://schemas.microsoft.com/office/powerpoint/2010/main" val="3182703439"/>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3204</Words>
  <Application>Microsoft Office PowerPoint</Application>
  <PresentationFormat>Widescreen</PresentationFormat>
  <Paragraphs>415</Paragraphs>
  <Slides>47</Slides>
  <Notes>11</Notes>
  <HiddenSlides>0</HiddenSlides>
  <MMClips>3</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47</vt:i4>
      </vt:variant>
    </vt:vector>
  </HeadingPairs>
  <TitlesOfParts>
    <vt:vector size="60" baseType="lpstr">
      <vt:lpstr>Arial</vt:lpstr>
      <vt:lpstr>Avenir-Medium</vt:lpstr>
      <vt:lpstr>Calibri</vt:lpstr>
      <vt:lpstr>charter</vt:lpstr>
      <vt:lpstr>Google Sans</vt:lpstr>
      <vt:lpstr>Google Sans Text</vt:lpstr>
      <vt:lpstr>Lato</vt:lpstr>
      <vt:lpstr>Open Sans</vt:lpstr>
      <vt:lpstr>Open Sans SemiBold</vt:lpstr>
      <vt:lpstr>Open Sans SemiBold</vt:lpstr>
      <vt:lpstr>Wingdings</vt:lpstr>
      <vt:lpstr>TITLE SIDE</vt:lpstr>
      <vt:lpstr>TEXT SLIDE</vt:lpstr>
      <vt:lpstr>Human-Centered Artificial Intelligence (HCAI)</vt:lpstr>
      <vt:lpstr>Overview</vt:lpstr>
      <vt:lpstr>Extended Mind Theory</vt:lpstr>
      <vt:lpstr>Computers: adding processing besides memory capacity to our ‘cognition’</vt:lpstr>
      <vt:lpstr>Network-Enabled Cognition Theory</vt:lpstr>
      <vt:lpstr>Computers: adding processing besides memory capacity to our ‘cognition’</vt:lpstr>
      <vt:lpstr>Interaction</vt:lpstr>
      <vt:lpstr>Human-Centered Artificial Intelligence</vt:lpstr>
      <vt:lpstr>AI is already making people more creative</vt:lpstr>
      <vt:lpstr>Human-Centered Artificial Intelligence</vt:lpstr>
      <vt:lpstr>Anthropomorphism</vt:lpstr>
      <vt:lpstr>User-Centered AI</vt:lpstr>
      <vt:lpstr>User-Centered AI</vt:lpstr>
      <vt:lpstr>User-Centered AI</vt:lpstr>
      <vt:lpstr>User-Centered AI</vt:lpstr>
      <vt:lpstr>HCAI Fundamentals</vt:lpstr>
      <vt:lpstr>HCAI Fundamentals</vt:lpstr>
      <vt:lpstr>HCAI Fundamentals</vt:lpstr>
      <vt:lpstr>HCAI Fundamentals</vt:lpstr>
      <vt:lpstr>HCAI Fundamentals</vt:lpstr>
      <vt:lpstr>PowerPoint Presentation</vt:lpstr>
      <vt:lpstr>Human-Centered Artificial Intelligence</vt:lpstr>
      <vt:lpstr>HCAI Fundamentals</vt:lpstr>
      <vt:lpstr>HCAI Fundamentals</vt:lpstr>
      <vt:lpstr>HCAI Fundamentals</vt:lpstr>
      <vt:lpstr>HCAI Fundamentals</vt:lpstr>
      <vt:lpstr>HCAI Fundamentals</vt:lpstr>
      <vt:lpstr>So, is this all you need to know?</vt:lpstr>
      <vt:lpstr>HCAI Fundamentals</vt:lpstr>
      <vt:lpstr>PowerPoint Presentation</vt:lpstr>
      <vt:lpstr>HCAI: Applications</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AI Algorithm Implementation</vt:lpstr>
      <vt:lpstr>Adaptive Interfaces</vt:lpstr>
      <vt:lpstr>Quantified-Self</vt:lpstr>
      <vt:lpstr>PowerPoint Presentation</vt:lpstr>
      <vt:lpstr>Announcements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Heijligers, Bram</cp:lastModifiedBy>
  <cp:revision>86</cp:revision>
  <dcterms:created xsi:type="dcterms:W3CDTF">2022-03-28T12:40:40Z</dcterms:created>
  <dcterms:modified xsi:type="dcterms:W3CDTF">2023-03-28T16:53:02Z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